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4" r:id="rId2"/>
  </p:sldMasterIdLst>
  <p:notesMasterIdLst>
    <p:notesMasterId r:id="rId29"/>
  </p:notesMasterIdLst>
  <p:handoutMasterIdLst>
    <p:handoutMasterId r:id="rId30"/>
  </p:handoutMasterIdLst>
  <p:sldIdLst>
    <p:sldId id="257" r:id="rId3"/>
    <p:sldId id="259" r:id="rId4"/>
    <p:sldId id="258" r:id="rId5"/>
    <p:sldId id="313" r:id="rId6"/>
    <p:sldId id="302" r:id="rId7"/>
    <p:sldId id="304" r:id="rId8"/>
    <p:sldId id="316" r:id="rId9"/>
    <p:sldId id="265" r:id="rId10"/>
    <p:sldId id="428" r:id="rId11"/>
    <p:sldId id="330" r:id="rId12"/>
    <p:sldId id="429" r:id="rId13"/>
    <p:sldId id="318" r:id="rId14"/>
    <p:sldId id="326" r:id="rId15"/>
    <p:sldId id="327" r:id="rId16"/>
    <p:sldId id="323" r:id="rId17"/>
    <p:sldId id="423" r:id="rId18"/>
    <p:sldId id="283" r:id="rId19"/>
    <p:sldId id="426" r:id="rId20"/>
    <p:sldId id="308" r:id="rId21"/>
    <p:sldId id="305" r:id="rId22"/>
    <p:sldId id="306" r:id="rId23"/>
    <p:sldId id="314" r:id="rId24"/>
    <p:sldId id="427" r:id="rId25"/>
    <p:sldId id="422" r:id="rId26"/>
    <p:sldId id="425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E2E2E2"/>
    <a:srgbClr val="15D16C"/>
    <a:srgbClr val="375522"/>
    <a:srgbClr val="629250"/>
    <a:srgbClr val="98C183"/>
    <a:srgbClr val="95BA7F"/>
    <a:srgbClr val="4C4C4C"/>
    <a:srgbClr val="3B5E26"/>
    <a:srgbClr val="498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24D9B-2C56-4975-8C24-6B908A25126A}" v="61" dt="2020-08-05T03:37:54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5"/>
    <p:restoredTop sz="94281"/>
  </p:normalViewPr>
  <p:slideViewPr>
    <p:cSldViewPr snapToGrid="0" snapToObjects="1">
      <p:cViewPr varScale="1">
        <p:scale>
          <a:sx n="99" d="100"/>
          <a:sy n="99" d="100"/>
        </p:scale>
        <p:origin x="2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6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/>
              <a:t>Market</a:t>
            </a:r>
            <a:r>
              <a:rPr lang="en-US" altLang="zh-CN" b="1" baseline="0" dirty="0"/>
              <a:t> Share</a:t>
            </a:r>
            <a:endParaRPr lang="zh-CN" altLang="en-US" b="1" dirty="0"/>
          </a:p>
        </c:rich>
      </c:tx>
      <c:layout>
        <c:manualLayout>
          <c:xMode val="edge"/>
          <c:yMode val="edge"/>
          <c:x val="0.44602669629977398"/>
          <c:y val="8.89272411819031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>
        <c:manualLayout>
          <c:layoutTarget val="inner"/>
          <c:xMode val="edge"/>
          <c:yMode val="edge"/>
          <c:x val="0.15460358161401383"/>
          <c:y val="0.12336881628814277"/>
          <c:w val="0.80081055200719631"/>
          <c:h val="0.66578312776004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15D16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INDEPENDENTS</c:v>
                </c:pt>
                <c:pt idx="1">
                  <c:v>STEWART</c:v>
                </c:pt>
                <c:pt idx="2">
                  <c:v>OLD REPUBLIC</c:v>
                </c:pt>
                <c:pt idx="3">
                  <c:v>FIRST AMERICAN</c:v>
                </c:pt>
                <c:pt idx="4">
                  <c:v>FIDELITY</c:v>
                </c:pt>
              </c:strCache>
            </c:strRef>
          </c:cat>
          <c:val>
            <c:numRef>
              <c:f>Sheet1!$B$1:$B$5</c:f>
              <c:numCache>
                <c:formatCode>0.0%</c:formatCode>
                <c:ptCount val="5"/>
                <c:pt idx="0">
                  <c:v>0.14699999999999999</c:v>
                </c:pt>
                <c:pt idx="1">
                  <c:v>0.108</c:v>
                </c:pt>
                <c:pt idx="2">
                  <c:v>0.14699999999999999</c:v>
                </c:pt>
                <c:pt idx="3">
                  <c:v>0.26200000000000001</c:v>
                </c:pt>
                <c:pt idx="4">
                  <c:v>0.33200000000000002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Sheet1!$B$1:$B$0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F400-A34C-9A6C-09B0D4E9B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06744816"/>
        <c:axId val="506739896"/>
      </c:barChart>
      <c:catAx>
        <c:axId val="506744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06739896"/>
        <c:crosses val="autoZero"/>
        <c:auto val="1"/>
        <c:lblAlgn val="ctr"/>
        <c:lblOffset val="100"/>
        <c:noMultiLvlLbl val="0"/>
      </c:catAx>
      <c:valAx>
        <c:axId val="506739896"/>
        <c:scaling>
          <c:orientation val="minMax"/>
          <c:min val="0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50674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CEBE8-08C1-BF49-8E77-7B06B84902E5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41C35-6869-9C42-83B9-B13A290E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BD8A9-47DB-8845-AB7C-5F58D73BB716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2741-74C8-E844-B855-45F8428DC28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a69bfbfe3_4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8a69bfbfe3_4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90" name="Google Shape;390;g8a69bfbfe3_47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This is the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72741-74C8-E844-B855-45F8428DC2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18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ebc1bb21d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/>
          </a:p>
        </p:txBody>
      </p:sp>
      <p:sp>
        <p:nvSpPr>
          <p:cNvPr id="203" name="Google Shape;203;g8ebc1bb21d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6118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ebc1bb21d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8ebc1bb21d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517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ebc1bb21d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8ebc1bb21d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965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ebc1bb21d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8ebc1bb21d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947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d1ac03121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8d1ac03121_1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4" name="Google Shape;484;g8d1ac03121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200"/>
                <a:buFont typeface="Calibri"/>
                <a:buNone/>
                <a:tabLst/>
                <a:defRPr/>
              </a:pPr>
              <a:t>16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224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8a69bfbfe3_2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09" name="Google Shape;709;g8a69bfbfe3_2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1663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ebc1bb21d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8ebc1bb21d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7542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809f9c0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6809f9c0a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4" name="Google Shape;184;g86809f9c0a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809f9c0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6809f9c0a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4" name="Google Shape;184;g86809f9c0a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a69bfbfe3_36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8a69bfbfe3_36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809f9c0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6809f9c0a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4" name="Google Shape;184;g86809f9c0a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809f9c0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6809f9c0a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4" name="Google Shape;184;g86809f9c0a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809f9c0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6809f9c0a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4" name="Google Shape;184;g86809f9c0a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GB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999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a69bfbfe3_1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8a69bfbfe3_1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200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a69bfbfe3_1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8a69bfbfe3_1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a69bfbfe3_4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8a69bfbfe3_4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90" name="Google Shape;390;g8a69bfbfe3_47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a69bfbfe3_3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8a69bfbfe3_3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06" name="Google Shape;406;g8a69bfbfe3_36_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d1ac03121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8d1ac03121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11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a69bfbfe3_1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8a69bfbfe3_1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a69bfbfe3_1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8a69bfbfe3_1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d1ac03121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8d1ac03121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942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a69bfbfe3_18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36" name="Google Shape;636;g8a69bfbfe3_18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72741-74C8-E844-B855-45F8428DC2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1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5F86D-1ED0-634D-92F5-A68E922EFFE1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AFD25-7C07-2446-A99B-287AB4EDA18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1A087-291E-854B-8364-3F9955D7EF73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5797B-3F03-2F41-B2D0-DFF7BECE876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microsoft.com/office/2007/relationships/hdphoto" Target="../media/hdphoto1.wdp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image" Target="../media/image5.png"/><Relationship Id="rId5" Type="http://schemas.openxmlformats.org/officeDocument/2006/relationships/image" Target="../media/image26.jpeg"/><Relationship Id="rId10" Type="http://schemas.openxmlformats.org/officeDocument/2006/relationships/image" Target="../media/image29.png"/><Relationship Id="rId4" Type="http://schemas.openxmlformats.org/officeDocument/2006/relationships/chart" Target="../charts/chart1.xml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78943" y="1100187"/>
            <a:ext cx="3523056" cy="500106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6"/>
          <p:cNvSpPr/>
          <p:nvPr/>
        </p:nvSpPr>
        <p:spPr>
          <a:xfrm>
            <a:off x="1197017" y="1100805"/>
            <a:ext cx="6381927" cy="3940811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32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94" name="Google Shape;394;p76"/>
          <p:cNvSpPr/>
          <p:nvPr/>
        </p:nvSpPr>
        <p:spPr>
          <a:xfrm>
            <a:off x="7693267" y="1206533"/>
            <a:ext cx="3294400" cy="478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32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pSp>
        <p:nvGrpSpPr>
          <p:cNvPr id="395" name="Google Shape;395;p76"/>
          <p:cNvGrpSpPr/>
          <p:nvPr/>
        </p:nvGrpSpPr>
        <p:grpSpPr>
          <a:xfrm>
            <a:off x="1195779" y="1099569"/>
            <a:ext cx="884516" cy="884516"/>
            <a:chOff x="1581" y="2041"/>
            <a:chExt cx="1399" cy="1399"/>
          </a:xfrm>
        </p:grpSpPr>
        <p:sp>
          <p:nvSpPr>
            <p:cNvPr id="396" name="Google Shape;396;p76"/>
            <p:cNvSpPr/>
            <p:nvPr/>
          </p:nvSpPr>
          <p:spPr>
            <a:xfrm>
              <a:off x="1581" y="2041"/>
              <a:ext cx="1399" cy="243"/>
            </a:xfrm>
            <a:prstGeom prst="rect">
              <a:avLst/>
            </a:prstGeom>
            <a:solidFill>
              <a:srgbClr val="15D16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32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97" name="Google Shape;397;p76"/>
            <p:cNvSpPr/>
            <p:nvPr/>
          </p:nvSpPr>
          <p:spPr>
            <a:xfrm rot="-5400000">
              <a:off x="1003" y="2619"/>
              <a:ext cx="1399" cy="243"/>
            </a:xfrm>
            <a:prstGeom prst="rect">
              <a:avLst/>
            </a:prstGeom>
            <a:solidFill>
              <a:srgbClr val="15D16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32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398" name="Google Shape;398;p76"/>
          <p:cNvSpPr/>
          <p:nvPr/>
        </p:nvSpPr>
        <p:spPr>
          <a:xfrm>
            <a:off x="1638037" y="2948558"/>
            <a:ext cx="926667" cy="153637"/>
          </a:xfrm>
          <a:prstGeom prst="rect">
            <a:avLst/>
          </a:prstGeom>
          <a:solidFill>
            <a:srgbClr val="15D16C">
              <a:alpha val="88627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32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99" name="Google Shape;399;p76"/>
          <p:cNvSpPr txBox="1"/>
          <p:nvPr/>
        </p:nvSpPr>
        <p:spPr>
          <a:xfrm>
            <a:off x="1972780" y="3102195"/>
            <a:ext cx="48304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404040"/>
              </a:buClr>
              <a:buSzPts val="2800"/>
            </a:pPr>
            <a:r>
              <a:rPr lang="en-GB" sz="2800" b="1" dirty="0">
                <a:solidFill>
                  <a:srgbClr val="404040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PRESENTED BY </a:t>
            </a:r>
            <a:endParaRPr sz="2800" dirty="0">
              <a:solidFill>
                <a:srgbClr val="404040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  <a:p>
            <a:pPr algn="ctr">
              <a:buClr>
                <a:srgbClr val="404040"/>
              </a:buClr>
              <a:buSzPts val="2800"/>
            </a:pPr>
            <a:r>
              <a:rPr lang="en-GB" sz="4400" b="1" dirty="0">
                <a:solidFill>
                  <a:srgbClr val="40404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ALEAT   RS</a:t>
            </a:r>
          </a:p>
          <a:p>
            <a:pPr algn="ctr">
              <a:buClr>
                <a:srgbClr val="404040"/>
              </a:buClr>
              <a:buSzPts val="2800"/>
            </a:pPr>
            <a:r>
              <a:rPr lang="en-GB" sz="4400" b="1" dirty="0" err="1">
                <a:solidFill>
                  <a:srgbClr val="404040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Fanya</a:t>
            </a:r>
            <a:r>
              <a:rPr lang="en-GB" sz="4400" b="1" dirty="0">
                <a:solidFill>
                  <a:srgbClr val="404040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Weng</a:t>
            </a:r>
            <a:endParaRPr lang="en-GB" sz="4400" dirty="0">
              <a:solidFill>
                <a:srgbClr val="404040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  <a:p>
            <a:pPr algn="ctr">
              <a:buClr>
                <a:srgbClr val="404040"/>
              </a:buClr>
              <a:buSzPts val="2800"/>
            </a:pPr>
            <a:r>
              <a:rPr lang="en-GB" sz="4400" b="1" dirty="0">
                <a:solidFill>
                  <a:srgbClr val="40404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sz="4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01" name="Google Shape;401;p76"/>
          <p:cNvSpPr txBox="1"/>
          <p:nvPr/>
        </p:nvSpPr>
        <p:spPr>
          <a:xfrm>
            <a:off x="1399968" y="1408686"/>
            <a:ext cx="6255353" cy="102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44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Client Presentation #2</a:t>
            </a:r>
            <a:endParaRPr sz="44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02" name="Google Shape;402;p76"/>
          <p:cNvSpPr txBox="1"/>
          <p:nvPr/>
        </p:nvSpPr>
        <p:spPr>
          <a:xfrm>
            <a:off x="1489780" y="2096601"/>
            <a:ext cx="5796400" cy="81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Using Analytics to </a:t>
            </a:r>
          </a:p>
          <a:p>
            <a:pPr algn="ctr"/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Predict Title Defects &amp; </a:t>
            </a:r>
            <a:r>
              <a:rPr lang="en-US" sz="2000" dirty="0">
                <a:solidFill>
                  <a:schemeClr val="dk1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Value </a:t>
            </a:r>
            <a:r>
              <a:rPr lang="en-GB" sz="2000" dirty="0">
                <a:solidFill>
                  <a:schemeClr val="dk1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Risks</a:t>
            </a:r>
            <a:endParaRPr sz="2000" dirty="0">
              <a:solidFill>
                <a:schemeClr val="dk1"/>
              </a:solidFill>
              <a:latin typeface="Arial" panose="020B0604020202090204" pitchFamily="34" charset="0"/>
              <a:ea typeface="Microsoft Yahei"/>
              <a:cs typeface="Arial" panose="020B0604020202090204" pitchFamily="34" charset="0"/>
              <a:sym typeface="Microsoft Yahei"/>
            </a:endParaRPr>
          </a:p>
        </p:txBody>
      </p:sp>
      <p:pic>
        <p:nvPicPr>
          <p:cNvPr id="13" name="Google Shape;716;p8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phic 13" descr="Repeat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0406" y="3678852"/>
            <a:ext cx="503228" cy="604112"/>
          </a:xfrm>
          <a:prstGeom prst="rect">
            <a:avLst/>
          </a:prstGeom>
        </p:spPr>
      </p:pic>
      <p:pic>
        <p:nvPicPr>
          <p:cNvPr id="16" name="Google Shape;501;p44">
            <a:extLst>
              <a:ext uri="{FF2B5EF4-FFF2-40B4-BE49-F238E27FC236}">
                <a16:creationId xmlns:a16="http://schemas.microsoft.com/office/drawing/2014/main" id="{21485290-0754-004C-81BF-E75DC1D3190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86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5" y="102178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4;p31"/>
          <p:cNvSpPr txBox="1"/>
          <p:nvPr/>
        </p:nvSpPr>
        <p:spPr>
          <a:xfrm>
            <a:off x="2149030" y="173238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Lasso Feature Selection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18" name="Google Shape;197;p31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581;p83"/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102060" y="3260463"/>
            <a:ext cx="26111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TaxAssessedValueTotal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TaxMarketValueTotal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dr_MktValueToIncome</a:t>
            </a:r>
          </a:p>
          <a:p>
            <a:pPr algn="l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dr_Condo_Ind</a:t>
            </a:r>
            <a:endParaRPr lang="en-US" dirty="0" err="1">
              <a:solidFill>
                <a:srgbClr val="15D16C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dr_Ownership_Period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dr_House_Age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dr_Value_Change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E_MEDHHINC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 err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 err="1">
              <a:solidFill>
                <a:srgbClr val="15D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54149" y="2961950"/>
            <a:ext cx="26212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X_PERC_CDPD60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X_PERC_CForeclosure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X_PERC_CDerogatory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X_PERC_CBankruptcy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X_PERC_MDPD60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54195" y="4894690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X_Bankruptcy_Index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X_Risk_Score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X_Vantage_Score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02060" y="296222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StatusOwnerOccupiedFlag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4149" y="4307603"/>
            <a:ext cx="2582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X_PERC_MDerogatory</a:t>
            </a:r>
          </a:p>
          <a:p>
            <a:pPr algn="l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X_PERC_MBankruptcy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501;p44">
            <a:extLst>
              <a:ext uri="{FF2B5EF4-FFF2-40B4-BE49-F238E27FC236}">
                <a16:creationId xmlns:a16="http://schemas.microsoft.com/office/drawing/2014/main" id="{27317ABE-4946-E64A-9B42-0E1735477D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79;p37">
            <a:extLst>
              <a:ext uri="{FF2B5EF4-FFF2-40B4-BE49-F238E27FC236}">
                <a16:creationId xmlns:a16="http://schemas.microsoft.com/office/drawing/2014/main" id="{E69A066F-CF0A-CF48-8C79-5521932C4ABD}"/>
              </a:ext>
            </a:extLst>
          </p:cNvPr>
          <p:cNvSpPr txBox="1"/>
          <p:nvPr/>
        </p:nvSpPr>
        <p:spPr>
          <a:xfrm>
            <a:off x="1766209" y="1175451"/>
            <a:ext cx="7893942" cy="147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000" dirty="0">
                <a:solidFill>
                  <a:srgbClr val="15D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GB" dirty="0">
                <a:solidFill>
                  <a:srgbClr val="15D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SelectFromModel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selected_feat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2000" dirty="0">
                <a:solidFill>
                  <a:srgbClr val="15D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16 out of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features were selected by Lasso method.</a:t>
            </a:r>
          </a:p>
        </p:txBody>
      </p: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E4F800C-425E-D345-A725-6C9E58ED3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Methodologies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Success Criteria | Modeling | Results | Insurance Product</a:t>
            </a:r>
          </a:p>
        </p:txBody>
      </p:sp>
    </p:spTree>
    <p:extLst>
      <p:ext uri="{BB962C8B-B14F-4D97-AF65-F5344CB8AC3E}">
        <p14:creationId xmlns:p14="http://schemas.microsoft.com/office/powerpoint/2010/main" val="267208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D16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D16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D16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4" grpId="3"/>
      <p:bldP spid="24" grpId="4"/>
      <p:bldP spid="24" grpId="5"/>
      <p:bldP spid="24" grpId="6"/>
      <p:bldP spid="33" grpId="0"/>
      <p:bldP spid="33" grpId="1"/>
      <p:bldP spid="38" grpId="0"/>
      <p:bldP spid="38" grpId="1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86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5" y="102178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4;p31"/>
          <p:cNvSpPr txBox="1"/>
          <p:nvPr/>
        </p:nvSpPr>
        <p:spPr>
          <a:xfrm>
            <a:off x="2149030" y="173238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Feature Selection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18" name="Google Shape;197;p31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581;p83"/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11</a:t>
            </a:fld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102060" y="3260463"/>
            <a:ext cx="26111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TaxAssessedValueTotal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TaxMarketValueTotal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dr_MktValueToIncome</a:t>
            </a:r>
          </a:p>
          <a:p>
            <a:pPr algn="l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dr_Condo_Ind</a:t>
            </a:r>
            <a:endParaRPr lang="en-US" dirty="0" err="1">
              <a:solidFill>
                <a:srgbClr val="15D16C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dr_Ownership_Period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dr_House_Age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dr_Value_Change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E_MEDHHINC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 err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 err="1">
              <a:solidFill>
                <a:srgbClr val="15D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54149" y="2961950"/>
            <a:ext cx="26212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X_PERC_CDPD60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X_PERC_CForeclosure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X_PERC_CDerogatory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X_PERC_CBankruptcy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X_PERC_MDPD60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54195" y="4894690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X_Bankruptcy_Index</a:t>
            </a: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X_Risk_Score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X_Vantage_Score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02060" y="296222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StatusOwnerOccupiedFlag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4149" y="4307603"/>
            <a:ext cx="2582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X_PERC_MDerogatory</a:t>
            </a:r>
          </a:p>
          <a:p>
            <a:pPr algn="l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X_PERC_MBankruptcy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501;p44">
            <a:extLst>
              <a:ext uri="{FF2B5EF4-FFF2-40B4-BE49-F238E27FC236}">
                <a16:creationId xmlns:a16="http://schemas.microsoft.com/office/drawing/2014/main" id="{27317ABE-4946-E64A-9B42-0E1735477D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79;p37">
            <a:extLst>
              <a:ext uri="{FF2B5EF4-FFF2-40B4-BE49-F238E27FC236}">
                <a16:creationId xmlns:a16="http://schemas.microsoft.com/office/drawing/2014/main" id="{E69A066F-CF0A-CF48-8C79-5521932C4ABD}"/>
              </a:ext>
            </a:extLst>
          </p:cNvPr>
          <p:cNvSpPr txBox="1"/>
          <p:nvPr/>
        </p:nvSpPr>
        <p:spPr>
          <a:xfrm>
            <a:off x="1766209" y="1175451"/>
            <a:ext cx="7893942" cy="123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000" dirty="0">
                <a:solidFill>
                  <a:srgbClr val="15D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GB" dirty="0">
                <a:solidFill>
                  <a:srgbClr val="15D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sfs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() – Step Forward Selection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selected_feat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2000" dirty="0">
                <a:solidFill>
                  <a:srgbClr val="15D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keep up with Lasso method, select 16 out of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features. </a:t>
            </a:r>
          </a:p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E4F800C-425E-D345-A725-6C9E58ED3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Methodologies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Success Criteria | Modeling | Results | Insurance Product</a:t>
            </a:r>
          </a:p>
        </p:txBody>
      </p:sp>
    </p:spTree>
    <p:extLst>
      <p:ext uri="{BB962C8B-B14F-4D97-AF65-F5344CB8AC3E}">
        <p14:creationId xmlns:p14="http://schemas.microsoft.com/office/powerpoint/2010/main" val="265836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D16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D16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5D16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4" grpId="3"/>
      <p:bldP spid="24" grpId="4"/>
      <p:bldP spid="24" grpId="5"/>
      <p:bldP spid="24" grpId="6"/>
      <p:bldP spid="33" grpId="0"/>
      <p:bldP spid="33" grpId="1"/>
      <p:bldP spid="38" grpId="0"/>
      <p:bldP spid="3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5" y="102178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2149030" y="173457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Data Cleaning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209" name="Google Shape;209;p32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96110F5-F5BD-4B55-A885-0CE47C830B06}"/>
              </a:ext>
            </a:extLst>
          </p:cNvPr>
          <p:cNvSpPr txBox="1"/>
          <p:nvPr/>
        </p:nvSpPr>
        <p:spPr>
          <a:xfrm>
            <a:off x="1301997" y="2131064"/>
            <a:ext cx="203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dirty="0">
                <a:latin typeface="Arial" panose="020B0604020202090204" pitchFamily="34" charset="0"/>
                <a:ea typeface="Calibri"/>
                <a:cs typeface="Arial" panose="020B0604020202090204" pitchFamily="34" charset="0"/>
                <a:sym typeface="Calibri"/>
              </a:rPr>
              <a:t>Transform Data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143E2985-261F-4094-8949-3E0F0AD8DB0A}"/>
              </a:ext>
            </a:extLst>
          </p:cNvPr>
          <p:cNvSpPr txBox="1"/>
          <p:nvPr/>
        </p:nvSpPr>
        <p:spPr>
          <a:xfrm>
            <a:off x="3728132" y="2122421"/>
            <a:ext cx="2311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>
                <a:latin typeface="Arial" panose="020B0604020202090204" pitchFamily="34" charset="0"/>
                <a:ea typeface="Calibri"/>
                <a:cs typeface="Arial" panose="020B0604020202090204" pitchFamily="34" charset="0"/>
                <a:sym typeface="Calibri"/>
              </a:rPr>
              <a:t>Deal Missing Values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59BF581-4B9A-44DE-86C6-D71B238FE59A}"/>
              </a:ext>
            </a:extLst>
          </p:cNvPr>
          <p:cNvSpPr txBox="1"/>
          <p:nvPr/>
        </p:nvSpPr>
        <p:spPr>
          <a:xfrm>
            <a:off x="4318728" y="3405569"/>
            <a:ext cx="18738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935"/>
              </a:spcBef>
              <a:buClr>
                <a:schemeClr val="lt1"/>
              </a:buClr>
              <a:buSzPts val="1900"/>
            </a:pPr>
            <a:r>
              <a:rPr lang="en-US" altLang="zh-CN" sz="1400" dirty="0">
                <a:latin typeface="Arial" panose="020B0604020202090204" pitchFamily="34" charset="0"/>
                <a:cs typeface="Arial" panose="020B0604020202090204" pitchFamily="34" charset="0"/>
                <a:sym typeface="Calibri"/>
              </a:rPr>
              <a:t>Impute with mean using </a:t>
            </a:r>
            <a:r>
              <a:rPr lang="en-US" altLang="zh-CN" sz="1400" dirty="0" err="1">
                <a:latin typeface="Arial" panose="020B0604020202090204" pitchFamily="34" charset="0"/>
                <a:cs typeface="Arial" panose="020B0604020202090204" pitchFamily="34" charset="0"/>
                <a:sym typeface="Calibri"/>
              </a:rPr>
              <a:t>SimpleImputer</a:t>
            </a:r>
            <a:endParaRPr lang="en-US" altLang="zh-CN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5" name="AutoShape 12">
            <a:extLst>
              <a:ext uri="{FF2B5EF4-FFF2-40B4-BE49-F238E27FC236}">
                <a16:creationId xmlns:a16="http://schemas.microsoft.com/office/drawing/2014/main" id="{2EB58C4B-845F-419F-9B5A-F6D160895648}"/>
              </a:ext>
            </a:extLst>
          </p:cNvPr>
          <p:cNvSpPr>
            <a:spLocks/>
          </p:cNvSpPr>
          <p:nvPr/>
        </p:nvSpPr>
        <p:spPr bwMode="auto">
          <a:xfrm>
            <a:off x="885395" y="2664463"/>
            <a:ext cx="2135188" cy="478631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379" y="0"/>
                </a:moveTo>
                <a:lnTo>
                  <a:pt x="2423" y="5554"/>
                </a:lnTo>
                <a:lnTo>
                  <a:pt x="839" y="5554"/>
                </a:lnTo>
                <a:cubicBezTo>
                  <a:pt x="375" y="5554"/>
                  <a:pt x="0" y="7231"/>
                  <a:pt x="0" y="9299"/>
                </a:cubicBezTo>
                <a:lnTo>
                  <a:pt x="0" y="17855"/>
                </a:lnTo>
                <a:cubicBezTo>
                  <a:pt x="0" y="19922"/>
                  <a:pt x="375" y="21600"/>
                  <a:pt x="839" y="21600"/>
                </a:cubicBezTo>
                <a:lnTo>
                  <a:pt x="20762" y="21600"/>
                </a:lnTo>
                <a:cubicBezTo>
                  <a:pt x="21226" y="21600"/>
                  <a:pt x="21600" y="19922"/>
                  <a:pt x="21600" y="17855"/>
                </a:cubicBezTo>
                <a:lnTo>
                  <a:pt x="21600" y="9299"/>
                </a:lnTo>
                <a:cubicBezTo>
                  <a:pt x="21599" y="7231"/>
                  <a:pt x="21226" y="5554"/>
                  <a:pt x="20762" y="5554"/>
                </a:cubicBezTo>
                <a:lnTo>
                  <a:pt x="4333" y="5554"/>
                </a:lnTo>
                <a:lnTo>
                  <a:pt x="3379" y="0"/>
                </a:lnTo>
                <a:close/>
              </a:path>
            </a:pathLst>
          </a:custGeom>
          <a:solidFill>
            <a:srgbClr val="3B5E26"/>
          </a:solidFill>
          <a:ln>
            <a:noFill/>
          </a:ln>
        </p:spPr>
        <p:txBody>
          <a:bodyPr lIns="25400" tIns="25400" rIns="25400" bIns="25400" anchor="ctr"/>
          <a:lstStyle/>
          <a:p>
            <a:pPr algn="ctr" defTabSz="29210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5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8" name="AutoShape 36">
            <a:extLst>
              <a:ext uri="{FF2B5EF4-FFF2-40B4-BE49-F238E27FC236}">
                <a16:creationId xmlns:a16="http://schemas.microsoft.com/office/drawing/2014/main" id="{CB471B40-54A5-4D00-BEFB-8F8A33B6823A}"/>
              </a:ext>
            </a:extLst>
          </p:cNvPr>
          <p:cNvSpPr>
            <a:spLocks/>
          </p:cNvSpPr>
          <p:nvPr/>
        </p:nvSpPr>
        <p:spPr bwMode="auto">
          <a:xfrm>
            <a:off x="888572" y="3466379"/>
            <a:ext cx="2334663" cy="563328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935"/>
              </a:spcBef>
              <a:buClr>
                <a:schemeClr val="lt1"/>
              </a:buClr>
              <a:buSzPts val="1900"/>
            </a:pPr>
            <a:r>
              <a:rPr lang="en-US" altLang="zh-CN" sz="1400" dirty="0">
                <a:latin typeface="Arial" panose="020B0604020202090204" pitchFamily="34" charset="0"/>
                <a:ea typeface="Calibri"/>
                <a:cs typeface="Arial" panose="020B0604020202090204" pitchFamily="34" charset="0"/>
                <a:sym typeface="Calibri"/>
              </a:rPr>
              <a:t>Change </a:t>
            </a:r>
            <a:r>
              <a:rPr lang="en-US" altLang="zh-CN" sz="1400" dirty="0" err="1">
                <a:latin typeface="Arial" panose="020B0604020202090204" pitchFamily="34" charset="0"/>
                <a:ea typeface="Calibri"/>
                <a:cs typeface="Arial" panose="020B0604020202090204" pitchFamily="34" charset="0"/>
                <a:sym typeface="Calibri"/>
              </a:rPr>
              <a:t>dr_Value_Change</a:t>
            </a:r>
            <a:r>
              <a:rPr lang="en-US" altLang="zh-CN" sz="1400" dirty="0">
                <a:latin typeface="Arial" panose="020B0604020202090204" pitchFamily="34" charset="0"/>
                <a:ea typeface="Calibri"/>
                <a:cs typeface="Arial" panose="020B0604020202090204" pitchFamily="34" charset="0"/>
                <a:sym typeface="Calibri"/>
              </a:rPr>
              <a:t> from INC, NC, DEC to 1,0,-1</a:t>
            </a:r>
            <a:endParaRPr lang="en-US" altLang="zh-CN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95A0F-1E39-C146-816F-71955AC39952}"/>
              </a:ext>
            </a:extLst>
          </p:cNvPr>
          <p:cNvGrpSpPr/>
          <p:nvPr/>
        </p:nvGrpSpPr>
        <p:grpSpPr>
          <a:xfrm>
            <a:off x="880632" y="1998901"/>
            <a:ext cx="548462" cy="559717"/>
            <a:chOff x="880632" y="1878650"/>
            <a:chExt cx="678657" cy="679450"/>
          </a:xfrm>
        </p:grpSpPr>
        <p:sp>
          <p:nvSpPr>
            <p:cNvPr id="54" name="AutoShape 10">
              <a:extLst>
                <a:ext uri="{FF2B5EF4-FFF2-40B4-BE49-F238E27FC236}">
                  <a16:creationId xmlns:a16="http://schemas.microsoft.com/office/drawing/2014/main" id="{2A935246-9AD4-471C-BFC0-F86264E1B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632" y="1878650"/>
              <a:ext cx="678657" cy="67945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3B5E26"/>
            </a:solidFill>
            <a:ln>
              <a:noFill/>
            </a:ln>
          </p:spPr>
          <p:txBody>
            <a:bodyPr lIns="25400" tIns="25400" rIns="25400" bIns="25400" anchor="ctr"/>
            <a:lstStyle/>
            <a:p>
              <a:pPr algn="ctr" defTabSz="2921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50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9" name="AutoShape 26">
              <a:extLst>
                <a:ext uri="{FF2B5EF4-FFF2-40B4-BE49-F238E27FC236}">
                  <a16:creationId xmlns:a16="http://schemas.microsoft.com/office/drawing/2014/main" id="{FFD8E720-08C1-4BC0-BBA7-EBB96E94C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879" y="2047484"/>
              <a:ext cx="412162" cy="3858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425" y="10076"/>
                  </a:moveTo>
                  <a:lnTo>
                    <a:pt x="14175" y="10076"/>
                  </a:lnTo>
                  <a:cubicBezTo>
                    <a:pt x="14548" y="10076"/>
                    <a:pt x="14850" y="10398"/>
                    <a:pt x="14850" y="10795"/>
                  </a:cubicBezTo>
                  <a:cubicBezTo>
                    <a:pt x="14850" y="11193"/>
                    <a:pt x="14548" y="11515"/>
                    <a:pt x="14175" y="11515"/>
                  </a:cubicBezTo>
                  <a:lnTo>
                    <a:pt x="7425" y="11515"/>
                  </a:lnTo>
                  <a:cubicBezTo>
                    <a:pt x="7052" y="11515"/>
                    <a:pt x="6750" y="11193"/>
                    <a:pt x="6750" y="10795"/>
                  </a:cubicBezTo>
                  <a:cubicBezTo>
                    <a:pt x="6750" y="10398"/>
                    <a:pt x="7052" y="10076"/>
                    <a:pt x="7425" y="10076"/>
                  </a:cubicBezTo>
                  <a:close/>
                  <a:moveTo>
                    <a:pt x="16875" y="7197"/>
                  </a:moveTo>
                  <a:lnTo>
                    <a:pt x="4725" y="7197"/>
                  </a:lnTo>
                  <a:cubicBezTo>
                    <a:pt x="4352" y="7197"/>
                    <a:pt x="4050" y="6875"/>
                    <a:pt x="4050" y="6477"/>
                  </a:cubicBezTo>
                  <a:cubicBezTo>
                    <a:pt x="4050" y="6080"/>
                    <a:pt x="4352" y="5758"/>
                    <a:pt x="4725" y="5758"/>
                  </a:cubicBezTo>
                  <a:lnTo>
                    <a:pt x="16875" y="5758"/>
                  </a:lnTo>
                  <a:cubicBezTo>
                    <a:pt x="17248" y="5758"/>
                    <a:pt x="17550" y="6080"/>
                    <a:pt x="17550" y="6477"/>
                  </a:cubicBezTo>
                  <a:cubicBezTo>
                    <a:pt x="17550" y="6875"/>
                    <a:pt x="17248" y="7197"/>
                    <a:pt x="16875" y="7197"/>
                  </a:cubicBezTo>
                  <a:close/>
                  <a:moveTo>
                    <a:pt x="20250" y="2879"/>
                  </a:moveTo>
                  <a:cubicBezTo>
                    <a:pt x="20250" y="2084"/>
                    <a:pt x="19645" y="1439"/>
                    <a:pt x="18900" y="1439"/>
                  </a:cubicBezTo>
                  <a:lnTo>
                    <a:pt x="2700" y="1439"/>
                  </a:lnTo>
                  <a:cubicBezTo>
                    <a:pt x="1955" y="1439"/>
                    <a:pt x="1350" y="2084"/>
                    <a:pt x="1350" y="2879"/>
                  </a:cubicBezTo>
                  <a:lnTo>
                    <a:pt x="1350" y="15834"/>
                  </a:lnTo>
                  <a:cubicBezTo>
                    <a:pt x="1350" y="16629"/>
                    <a:pt x="1955" y="17273"/>
                    <a:pt x="2700" y="17273"/>
                  </a:cubicBezTo>
                  <a:lnTo>
                    <a:pt x="8767" y="17273"/>
                  </a:lnTo>
                  <a:lnTo>
                    <a:pt x="10800" y="19441"/>
                  </a:lnTo>
                  <a:lnTo>
                    <a:pt x="12833" y="17273"/>
                  </a:lnTo>
                  <a:lnTo>
                    <a:pt x="18900" y="17273"/>
                  </a:lnTo>
                  <a:cubicBezTo>
                    <a:pt x="19645" y="17273"/>
                    <a:pt x="20250" y="16629"/>
                    <a:pt x="20250" y="15834"/>
                  </a:cubicBezTo>
                  <a:cubicBezTo>
                    <a:pt x="20250" y="15834"/>
                    <a:pt x="20250" y="2879"/>
                    <a:pt x="20250" y="2879"/>
                  </a:cubicBezTo>
                  <a:close/>
                  <a:moveTo>
                    <a:pt x="19575" y="18712"/>
                  </a:moveTo>
                  <a:lnTo>
                    <a:pt x="13508" y="18712"/>
                  </a:lnTo>
                  <a:lnTo>
                    <a:pt x="10800" y="21600"/>
                  </a:lnTo>
                  <a:lnTo>
                    <a:pt x="8091" y="18712"/>
                  </a:lnTo>
                  <a:lnTo>
                    <a:pt x="2025" y="18712"/>
                  </a:lnTo>
                  <a:cubicBezTo>
                    <a:pt x="907" y="18712"/>
                    <a:pt x="0" y="17746"/>
                    <a:pt x="0" y="16553"/>
                  </a:cubicBezTo>
                  <a:lnTo>
                    <a:pt x="0" y="2159"/>
                  </a:lnTo>
                  <a:cubicBezTo>
                    <a:pt x="0" y="967"/>
                    <a:pt x="907" y="0"/>
                    <a:pt x="2025" y="0"/>
                  </a:cubicBezTo>
                  <a:lnTo>
                    <a:pt x="19575" y="0"/>
                  </a:lnTo>
                  <a:cubicBezTo>
                    <a:pt x="20693" y="0"/>
                    <a:pt x="21600" y="967"/>
                    <a:pt x="21600" y="2159"/>
                  </a:cubicBezTo>
                  <a:lnTo>
                    <a:pt x="21600" y="16553"/>
                  </a:lnTo>
                  <a:cubicBezTo>
                    <a:pt x="21600" y="17746"/>
                    <a:pt x="20693" y="18712"/>
                    <a:pt x="19575" y="18712"/>
                  </a:cubicBezTo>
                  <a:close/>
                  <a:moveTo>
                    <a:pt x="19575" y="1871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599">
                <a:cs typeface="+mn-ea"/>
                <a:sym typeface="+mn-lt"/>
              </a:endParaRPr>
            </a:p>
          </p:txBody>
        </p:sp>
      </p:grpSp>
      <p:sp>
        <p:nvSpPr>
          <p:cNvPr id="67" name="AutoShape 26">
            <a:extLst>
              <a:ext uri="{FF2B5EF4-FFF2-40B4-BE49-F238E27FC236}">
                <a16:creationId xmlns:a16="http://schemas.microsoft.com/office/drawing/2014/main" id="{A9E516D9-3084-4F10-A328-2DC7C0977E63}"/>
              </a:ext>
            </a:extLst>
          </p:cNvPr>
          <p:cNvSpPr>
            <a:spLocks/>
          </p:cNvSpPr>
          <p:nvPr/>
        </p:nvSpPr>
        <p:spPr bwMode="auto">
          <a:xfrm>
            <a:off x="6518822" y="2660774"/>
            <a:ext cx="2134394" cy="478631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379" y="0"/>
                </a:moveTo>
                <a:lnTo>
                  <a:pt x="2423" y="5554"/>
                </a:lnTo>
                <a:lnTo>
                  <a:pt x="839" y="5554"/>
                </a:lnTo>
                <a:cubicBezTo>
                  <a:pt x="375" y="5554"/>
                  <a:pt x="0" y="7231"/>
                  <a:pt x="0" y="9299"/>
                </a:cubicBezTo>
                <a:lnTo>
                  <a:pt x="0" y="17855"/>
                </a:lnTo>
                <a:cubicBezTo>
                  <a:pt x="0" y="19922"/>
                  <a:pt x="375" y="21600"/>
                  <a:pt x="839" y="21600"/>
                </a:cubicBezTo>
                <a:lnTo>
                  <a:pt x="20762" y="21600"/>
                </a:lnTo>
                <a:cubicBezTo>
                  <a:pt x="21226" y="21600"/>
                  <a:pt x="21600" y="19922"/>
                  <a:pt x="21600" y="17855"/>
                </a:cubicBezTo>
                <a:lnTo>
                  <a:pt x="21600" y="9299"/>
                </a:lnTo>
                <a:cubicBezTo>
                  <a:pt x="21599" y="7231"/>
                  <a:pt x="21226" y="5554"/>
                  <a:pt x="20762" y="5554"/>
                </a:cubicBezTo>
                <a:lnTo>
                  <a:pt x="4333" y="5554"/>
                </a:lnTo>
                <a:lnTo>
                  <a:pt x="3379" y="0"/>
                </a:lnTo>
                <a:close/>
              </a:path>
            </a:pathLst>
          </a:custGeom>
          <a:solidFill>
            <a:srgbClr val="3B5E26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F89890-D226-2843-8E1C-5E98CB808C27}"/>
              </a:ext>
            </a:extLst>
          </p:cNvPr>
          <p:cNvGrpSpPr/>
          <p:nvPr/>
        </p:nvGrpSpPr>
        <p:grpSpPr>
          <a:xfrm>
            <a:off x="6517234" y="2025638"/>
            <a:ext cx="548462" cy="559717"/>
            <a:chOff x="6513266" y="1874961"/>
            <a:chExt cx="679450" cy="679450"/>
          </a:xfrm>
        </p:grpSpPr>
        <p:sp>
          <p:nvSpPr>
            <p:cNvPr id="66" name="AutoShape 24">
              <a:extLst>
                <a:ext uri="{FF2B5EF4-FFF2-40B4-BE49-F238E27FC236}">
                  <a16:creationId xmlns:a16="http://schemas.microsoft.com/office/drawing/2014/main" id="{113F36D0-1B8F-4095-A74C-AF773BC88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266" y="1874961"/>
              <a:ext cx="679450" cy="67945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3B5E26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0" name="AutoShape 1">
              <a:extLst>
                <a:ext uri="{FF2B5EF4-FFF2-40B4-BE49-F238E27FC236}">
                  <a16:creationId xmlns:a16="http://schemas.microsoft.com/office/drawing/2014/main" id="{0ADF00C0-8339-4DA4-AEB7-D71D2E75D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335" y="2001179"/>
              <a:ext cx="411312" cy="4121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425" y="5400"/>
                  </a:moveTo>
                  <a:lnTo>
                    <a:pt x="6075" y="5400"/>
                  </a:lnTo>
                  <a:lnTo>
                    <a:pt x="6075" y="6750"/>
                  </a:lnTo>
                  <a:lnTo>
                    <a:pt x="7425" y="6750"/>
                  </a:lnTo>
                  <a:cubicBezTo>
                    <a:pt x="7425" y="6750"/>
                    <a:pt x="7425" y="5400"/>
                    <a:pt x="7425" y="5400"/>
                  </a:cubicBezTo>
                  <a:close/>
                  <a:moveTo>
                    <a:pt x="6750" y="8100"/>
                  </a:moveTo>
                  <a:cubicBezTo>
                    <a:pt x="5632" y="8100"/>
                    <a:pt x="4725" y="7193"/>
                    <a:pt x="4725" y="6075"/>
                  </a:cubicBezTo>
                  <a:cubicBezTo>
                    <a:pt x="4725" y="4957"/>
                    <a:pt x="5632" y="4050"/>
                    <a:pt x="6750" y="4050"/>
                  </a:cubicBezTo>
                  <a:cubicBezTo>
                    <a:pt x="7869" y="4050"/>
                    <a:pt x="8775" y="4957"/>
                    <a:pt x="8775" y="6075"/>
                  </a:cubicBezTo>
                  <a:cubicBezTo>
                    <a:pt x="8775" y="7193"/>
                    <a:pt x="7869" y="8100"/>
                    <a:pt x="6750" y="8100"/>
                  </a:cubicBezTo>
                  <a:close/>
                  <a:moveTo>
                    <a:pt x="12668" y="15982"/>
                  </a:moveTo>
                  <a:cubicBezTo>
                    <a:pt x="12525" y="16125"/>
                    <a:pt x="12337" y="16191"/>
                    <a:pt x="12150" y="16185"/>
                  </a:cubicBezTo>
                  <a:cubicBezTo>
                    <a:pt x="11963" y="16191"/>
                    <a:pt x="11775" y="16125"/>
                    <a:pt x="11632" y="15982"/>
                  </a:cubicBezTo>
                  <a:lnTo>
                    <a:pt x="7565" y="13093"/>
                  </a:lnTo>
                  <a:lnTo>
                    <a:pt x="3893" y="18007"/>
                  </a:lnTo>
                  <a:cubicBezTo>
                    <a:pt x="3617" y="18283"/>
                    <a:pt x="3171" y="18283"/>
                    <a:pt x="2895" y="18007"/>
                  </a:cubicBezTo>
                  <a:cubicBezTo>
                    <a:pt x="2620" y="17732"/>
                    <a:pt x="2620" y="17286"/>
                    <a:pt x="2895" y="17010"/>
                  </a:cubicBezTo>
                  <a:lnTo>
                    <a:pt x="6885" y="11670"/>
                  </a:lnTo>
                  <a:cubicBezTo>
                    <a:pt x="7034" y="11522"/>
                    <a:pt x="7231" y="11460"/>
                    <a:pt x="7425" y="11472"/>
                  </a:cubicBezTo>
                  <a:cubicBezTo>
                    <a:pt x="7619" y="11460"/>
                    <a:pt x="7817" y="11522"/>
                    <a:pt x="7965" y="11670"/>
                  </a:cubicBezTo>
                  <a:lnTo>
                    <a:pt x="12044" y="14569"/>
                  </a:lnTo>
                  <a:lnTo>
                    <a:pt x="17685" y="8295"/>
                  </a:lnTo>
                  <a:cubicBezTo>
                    <a:pt x="17961" y="8020"/>
                    <a:pt x="18407" y="8020"/>
                    <a:pt x="18682" y="8295"/>
                  </a:cubicBezTo>
                  <a:cubicBezTo>
                    <a:pt x="18958" y="8571"/>
                    <a:pt x="18958" y="9017"/>
                    <a:pt x="18682" y="9293"/>
                  </a:cubicBezTo>
                  <a:cubicBezTo>
                    <a:pt x="18682" y="9293"/>
                    <a:pt x="12668" y="15982"/>
                    <a:pt x="12668" y="15982"/>
                  </a:cubicBezTo>
                  <a:close/>
                  <a:moveTo>
                    <a:pt x="20250" y="2025"/>
                  </a:moveTo>
                  <a:cubicBezTo>
                    <a:pt x="20250" y="1653"/>
                    <a:pt x="19948" y="1350"/>
                    <a:pt x="19575" y="1350"/>
                  </a:cubicBezTo>
                  <a:lnTo>
                    <a:pt x="2025" y="1350"/>
                  </a:lnTo>
                  <a:cubicBezTo>
                    <a:pt x="1652" y="1350"/>
                    <a:pt x="1350" y="1653"/>
                    <a:pt x="1350" y="2025"/>
                  </a:cubicBezTo>
                  <a:lnTo>
                    <a:pt x="1350" y="19575"/>
                  </a:lnTo>
                  <a:cubicBezTo>
                    <a:pt x="1350" y="19947"/>
                    <a:pt x="1652" y="20250"/>
                    <a:pt x="2025" y="20250"/>
                  </a:cubicBezTo>
                  <a:lnTo>
                    <a:pt x="19575" y="20250"/>
                  </a:lnTo>
                  <a:cubicBezTo>
                    <a:pt x="19948" y="20250"/>
                    <a:pt x="20250" y="19947"/>
                    <a:pt x="20250" y="19575"/>
                  </a:cubicBezTo>
                  <a:cubicBezTo>
                    <a:pt x="20250" y="19575"/>
                    <a:pt x="20250" y="2025"/>
                    <a:pt x="20250" y="2025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5" y="21600"/>
                    <a:pt x="0" y="20996"/>
                    <a:pt x="0" y="20250"/>
                  </a:cubicBezTo>
                  <a:lnTo>
                    <a:pt x="0" y="1350"/>
                  </a:lnTo>
                  <a:cubicBezTo>
                    <a:pt x="0" y="604"/>
                    <a:pt x="605" y="0"/>
                    <a:pt x="1350" y="0"/>
                  </a:cubicBezTo>
                  <a:lnTo>
                    <a:pt x="20250" y="0"/>
                  </a:lnTo>
                  <a:cubicBezTo>
                    <a:pt x="20996" y="0"/>
                    <a:pt x="21600" y="604"/>
                    <a:pt x="21600" y="1350"/>
                  </a:cubicBezTo>
                  <a:lnTo>
                    <a:pt x="21600" y="20250"/>
                  </a:lnTo>
                  <a:cubicBezTo>
                    <a:pt x="21600" y="20996"/>
                    <a:pt x="20996" y="21600"/>
                    <a:pt x="20250" y="21600"/>
                  </a:cubicBezTo>
                  <a:close/>
                  <a:moveTo>
                    <a:pt x="20250" y="21600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599">
                <a:cs typeface="+mn-ea"/>
                <a:sym typeface="+mn-lt"/>
              </a:endParaRPr>
            </a:p>
          </p:txBody>
        </p:sp>
      </p:grpSp>
      <p:sp>
        <p:nvSpPr>
          <p:cNvPr id="73" name="TextBox 15">
            <a:extLst>
              <a:ext uri="{FF2B5EF4-FFF2-40B4-BE49-F238E27FC236}">
                <a16:creationId xmlns:a16="http://schemas.microsoft.com/office/drawing/2014/main" id="{0448D214-8379-4160-9DE6-FF9EFEB10779}"/>
              </a:ext>
            </a:extLst>
          </p:cNvPr>
          <p:cNvSpPr txBox="1"/>
          <p:nvPr/>
        </p:nvSpPr>
        <p:spPr>
          <a:xfrm>
            <a:off x="709248" y="1438213"/>
            <a:ext cx="2951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5D16C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Step One</a:t>
            </a:r>
          </a:p>
        </p:txBody>
      </p:sp>
      <p:sp>
        <p:nvSpPr>
          <p:cNvPr id="74" name="TextBox 15">
            <a:extLst>
              <a:ext uri="{FF2B5EF4-FFF2-40B4-BE49-F238E27FC236}">
                <a16:creationId xmlns:a16="http://schemas.microsoft.com/office/drawing/2014/main" id="{A354FD66-E997-4FE3-BC98-D98C5D967034}"/>
              </a:ext>
            </a:extLst>
          </p:cNvPr>
          <p:cNvSpPr txBox="1"/>
          <p:nvPr/>
        </p:nvSpPr>
        <p:spPr>
          <a:xfrm>
            <a:off x="2922591" y="1438176"/>
            <a:ext cx="2951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5D16C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Step Two</a:t>
            </a:r>
          </a:p>
        </p:txBody>
      </p:sp>
      <p:sp>
        <p:nvSpPr>
          <p:cNvPr id="76" name="AutoShape 20">
            <a:extLst>
              <a:ext uri="{FF2B5EF4-FFF2-40B4-BE49-F238E27FC236}">
                <a16:creationId xmlns:a16="http://schemas.microsoft.com/office/drawing/2014/main" id="{F41C8460-2F8F-4833-A296-97EDC30960AE}"/>
              </a:ext>
            </a:extLst>
          </p:cNvPr>
          <p:cNvSpPr>
            <a:spLocks/>
          </p:cNvSpPr>
          <p:nvPr/>
        </p:nvSpPr>
        <p:spPr bwMode="auto">
          <a:xfrm>
            <a:off x="3784562" y="2789282"/>
            <a:ext cx="2134394" cy="489744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39" y="0"/>
                </a:moveTo>
                <a:cubicBezTo>
                  <a:pt x="375" y="0"/>
                  <a:pt x="0" y="1638"/>
                  <a:pt x="0" y="3658"/>
                </a:cubicBezTo>
                <a:lnTo>
                  <a:pt x="0" y="12016"/>
                </a:lnTo>
                <a:cubicBezTo>
                  <a:pt x="0" y="14036"/>
                  <a:pt x="375" y="15674"/>
                  <a:pt x="839" y="15674"/>
                </a:cubicBezTo>
                <a:lnTo>
                  <a:pt x="2347" y="15674"/>
                </a:lnTo>
                <a:lnTo>
                  <a:pt x="3301" y="21599"/>
                </a:lnTo>
                <a:lnTo>
                  <a:pt x="4256" y="15674"/>
                </a:lnTo>
                <a:lnTo>
                  <a:pt x="20762" y="15674"/>
                </a:lnTo>
                <a:cubicBezTo>
                  <a:pt x="21226" y="15674"/>
                  <a:pt x="21600" y="14036"/>
                  <a:pt x="21600" y="12016"/>
                </a:cubicBezTo>
                <a:lnTo>
                  <a:pt x="21600" y="3658"/>
                </a:lnTo>
                <a:cubicBezTo>
                  <a:pt x="21599" y="1638"/>
                  <a:pt x="21226" y="0"/>
                  <a:pt x="20762" y="0"/>
                </a:cubicBezTo>
                <a:lnTo>
                  <a:pt x="839" y="0"/>
                </a:lnTo>
                <a:close/>
              </a:path>
            </a:pathLst>
          </a:custGeom>
          <a:solidFill>
            <a:srgbClr val="49853F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8" name="AutoShape 23">
            <a:extLst>
              <a:ext uri="{FF2B5EF4-FFF2-40B4-BE49-F238E27FC236}">
                <a16:creationId xmlns:a16="http://schemas.microsoft.com/office/drawing/2014/main" id="{EAC13215-37EF-40C1-A0CD-7BAF472EEA0A}"/>
              </a:ext>
            </a:extLst>
          </p:cNvPr>
          <p:cNvSpPr>
            <a:spLocks/>
          </p:cNvSpPr>
          <p:nvPr/>
        </p:nvSpPr>
        <p:spPr bwMode="auto">
          <a:xfrm>
            <a:off x="6574155" y="3425553"/>
            <a:ext cx="2134395" cy="913869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 fontAlgn="base" hangingPunct="0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There are too many rows with NA so dropping them all would not be ideal </a:t>
            </a:r>
            <a:endParaRPr lang="en-US" altLang="zh-CN" sz="1400" dirty="0"/>
          </a:p>
          <a:p>
            <a:pPr defTabSz="323850" fontAlgn="base" hangingPunct="0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defRPr/>
            </a:pPr>
            <a:r>
              <a:rPr lang="es-ES" sz="1400" dirty="0">
                <a:solidFill>
                  <a:srgbClr val="656565"/>
                </a:solidFill>
                <a:cs typeface="+mn-ea"/>
                <a:sym typeface="+mn-lt"/>
              </a:rPr>
              <a:t>.</a:t>
            </a:r>
            <a:endParaRPr lang="es-ES" sz="1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FA0AEB-8755-A741-B972-BB02B21CD74A}"/>
              </a:ext>
            </a:extLst>
          </p:cNvPr>
          <p:cNvGrpSpPr/>
          <p:nvPr/>
        </p:nvGrpSpPr>
        <p:grpSpPr>
          <a:xfrm>
            <a:off x="3784562" y="3365189"/>
            <a:ext cx="568142" cy="563328"/>
            <a:chOff x="3779006" y="3349669"/>
            <a:chExt cx="679450" cy="678657"/>
          </a:xfrm>
        </p:grpSpPr>
        <p:sp>
          <p:nvSpPr>
            <p:cNvPr id="75" name="AutoShape 18">
              <a:extLst>
                <a:ext uri="{FF2B5EF4-FFF2-40B4-BE49-F238E27FC236}">
                  <a16:creationId xmlns:a16="http://schemas.microsoft.com/office/drawing/2014/main" id="{B83786A9-2E26-4BE9-887B-903C9FA4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006" y="3349669"/>
              <a:ext cx="679450" cy="67865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9853F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16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9" name="AutoShape 25">
              <a:extLst>
                <a:ext uri="{FF2B5EF4-FFF2-40B4-BE49-F238E27FC236}">
                  <a16:creationId xmlns:a16="http://schemas.microsoft.com/office/drawing/2014/main" id="{6832FC10-0D87-48B7-BFCB-DDCB1DFE1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075" y="3482917"/>
              <a:ext cx="411312" cy="4121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550" y="12150"/>
                  </a:moveTo>
                  <a:lnTo>
                    <a:pt x="16200" y="12150"/>
                  </a:lnTo>
                  <a:lnTo>
                    <a:pt x="16200" y="13500"/>
                  </a:lnTo>
                  <a:lnTo>
                    <a:pt x="17550" y="13500"/>
                  </a:lnTo>
                  <a:cubicBezTo>
                    <a:pt x="17550" y="13500"/>
                    <a:pt x="17550" y="12150"/>
                    <a:pt x="17550" y="12150"/>
                  </a:cubicBezTo>
                  <a:close/>
                  <a:moveTo>
                    <a:pt x="16864" y="14839"/>
                  </a:moveTo>
                  <a:cubicBezTo>
                    <a:pt x="15746" y="14839"/>
                    <a:pt x="14840" y="13933"/>
                    <a:pt x="14840" y="12815"/>
                  </a:cubicBezTo>
                  <a:cubicBezTo>
                    <a:pt x="14840" y="11696"/>
                    <a:pt x="15746" y="10789"/>
                    <a:pt x="16864" y="10789"/>
                  </a:cubicBezTo>
                  <a:cubicBezTo>
                    <a:pt x="17983" y="10789"/>
                    <a:pt x="18889" y="11696"/>
                    <a:pt x="18889" y="12815"/>
                  </a:cubicBezTo>
                  <a:cubicBezTo>
                    <a:pt x="18889" y="13933"/>
                    <a:pt x="17983" y="14839"/>
                    <a:pt x="16864" y="14839"/>
                  </a:cubicBezTo>
                  <a:close/>
                  <a:moveTo>
                    <a:pt x="20250" y="6750"/>
                  </a:moveTo>
                  <a:cubicBezTo>
                    <a:pt x="20250" y="6377"/>
                    <a:pt x="19948" y="6075"/>
                    <a:pt x="19575" y="6075"/>
                  </a:cubicBezTo>
                  <a:lnTo>
                    <a:pt x="2025" y="6075"/>
                  </a:lnTo>
                  <a:cubicBezTo>
                    <a:pt x="1652" y="6075"/>
                    <a:pt x="1350" y="6377"/>
                    <a:pt x="1350" y="6750"/>
                  </a:cubicBezTo>
                  <a:lnTo>
                    <a:pt x="1350" y="19575"/>
                  </a:lnTo>
                  <a:cubicBezTo>
                    <a:pt x="1350" y="19948"/>
                    <a:pt x="1652" y="20250"/>
                    <a:pt x="2025" y="20250"/>
                  </a:cubicBezTo>
                  <a:lnTo>
                    <a:pt x="19575" y="20250"/>
                  </a:lnTo>
                  <a:cubicBezTo>
                    <a:pt x="19948" y="20250"/>
                    <a:pt x="20250" y="19948"/>
                    <a:pt x="20250" y="19575"/>
                  </a:cubicBezTo>
                  <a:cubicBezTo>
                    <a:pt x="20250" y="19575"/>
                    <a:pt x="20250" y="6750"/>
                    <a:pt x="20250" y="6750"/>
                  </a:cubicBezTo>
                  <a:close/>
                  <a:moveTo>
                    <a:pt x="16200" y="2025"/>
                  </a:moveTo>
                  <a:cubicBezTo>
                    <a:pt x="16200" y="1652"/>
                    <a:pt x="15898" y="1350"/>
                    <a:pt x="15525" y="1350"/>
                  </a:cubicBezTo>
                  <a:lnTo>
                    <a:pt x="2025" y="1350"/>
                  </a:lnTo>
                  <a:cubicBezTo>
                    <a:pt x="1652" y="1350"/>
                    <a:pt x="1350" y="1652"/>
                    <a:pt x="1350" y="2025"/>
                  </a:cubicBezTo>
                  <a:lnTo>
                    <a:pt x="1350" y="3368"/>
                  </a:lnTo>
                  <a:lnTo>
                    <a:pt x="1350" y="4718"/>
                  </a:lnTo>
                  <a:lnTo>
                    <a:pt x="16200" y="4718"/>
                  </a:lnTo>
                  <a:lnTo>
                    <a:pt x="16200" y="3375"/>
                  </a:lnTo>
                  <a:cubicBezTo>
                    <a:pt x="16200" y="3375"/>
                    <a:pt x="16200" y="3375"/>
                    <a:pt x="16200" y="3375"/>
                  </a:cubicBezTo>
                  <a:cubicBezTo>
                    <a:pt x="16200" y="3375"/>
                    <a:pt x="16200" y="2025"/>
                    <a:pt x="16200" y="2025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5" y="21600"/>
                    <a:pt x="0" y="20995"/>
                    <a:pt x="0" y="20250"/>
                  </a:cubicBezTo>
                  <a:lnTo>
                    <a:pt x="0" y="6757"/>
                  </a:lnTo>
                  <a:lnTo>
                    <a:pt x="0" y="3743"/>
                  </a:lnTo>
                  <a:lnTo>
                    <a:pt x="0" y="2339"/>
                  </a:lnTo>
                  <a:lnTo>
                    <a:pt x="0" y="2018"/>
                  </a:lnTo>
                  <a:lnTo>
                    <a:pt x="31" y="2018"/>
                  </a:lnTo>
                  <a:cubicBezTo>
                    <a:pt x="180" y="880"/>
                    <a:pt x="1095" y="0"/>
                    <a:pt x="2214" y="0"/>
                  </a:cubicBezTo>
                  <a:lnTo>
                    <a:pt x="15329" y="0"/>
                  </a:lnTo>
                  <a:cubicBezTo>
                    <a:pt x="16552" y="0"/>
                    <a:pt x="17543" y="1047"/>
                    <a:pt x="17543" y="2339"/>
                  </a:cubicBezTo>
                  <a:lnTo>
                    <a:pt x="17543" y="3743"/>
                  </a:lnTo>
                  <a:cubicBezTo>
                    <a:pt x="17543" y="3848"/>
                    <a:pt x="17527" y="3949"/>
                    <a:pt x="17514" y="4050"/>
                  </a:cubicBezTo>
                  <a:lnTo>
                    <a:pt x="17543" y="4050"/>
                  </a:lnTo>
                  <a:lnTo>
                    <a:pt x="17543" y="4725"/>
                  </a:lnTo>
                  <a:lnTo>
                    <a:pt x="20250" y="4725"/>
                  </a:lnTo>
                  <a:cubicBezTo>
                    <a:pt x="20996" y="4725"/>
                    <a:pt x="21600" y="5329"/>
                    <a:pt x="21600" y="6075"/>
                  </a:cubicBezTo>
                  <a:lnTo>
                    <a:pt x="21600" y="20250"/>
                  </a:lnTo>
                  <a:cubicBezTo>
                    <a:pt x="21600" y="20995"/>
                    <a:pt x="20996" y="21600"/>
                    <a:pt x="20250" y="21600"/>
                  </a:cubicBezTo>
                  <a:close/>
                  <a:moveTo>
                    <a:pt x="20250" y="21600"/>
                  </a:moveTo>
                </a:path>
              </a:pathLst>
            </a:custGeom>
            <a:solidFill>
              <a:srgbClr val="49853F"/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3599">
                <a:cs typeface="+mn-ea"/>
                <a:sym typeface="+mn-lt"/>
              </a:endParaRPr>
            </a:p>
          </p:txBody>
        </p:sp>
        <p:sp>
          <p:nvSpPr>
            <p:cNvPr id="80" name="AutoShape 25">
              <a:extLst>
                <a:ext uri="{FF2B5EF4-FFF2-40B4-BE49-F238E27FC236}">
                  <a16:creationId xmlns:a16="http://schemas.microsoft.com/office/drawing/2014/main" id="{61533E76-64EB-454E-9868-8AD6CD5F6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952" y="3477440"/>
              <a:ext cx="411312" cy="4121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550" y="12150"/>
                  </a:moveTo>
                  <a:lnTo>
                    <a:pt x="16200" y="12150"/>
                  </a:lnTo>
                  <a:lnTo>
                    <a:pt x="16200" y="13500"/>
                  </a:lnTo>
                  <a:lnTo>
                    <a:pt x="17550" y="13500"/>
                  </a:lnTo>
                  <a:cubicBezTo>
                    <a:pt x="17550" y="13500"/>
                    <a:pt x="17550" y="12150"/>
                    <a:pt x="17550" y="12150"/>
                  </a:cubicBezTo>
                  <a:close/>
                  <a:moveTo>
                    <a:pt x="16864" y="14839"/>
                  </a:moveTo>
                  <a:cubicBezTo>
                    <a:pt x="15746" y="14839"/>
                    <a:pt x="14840" y="13933"/>
                    <a:pt x="14840" y="12815"/>
                  </a:cubicBezTo>
                  <a:cubicBezTo>
                    <a:pt x="14840" y="11696"/>
                    <a:pt x="15746" y="10789"/>
                    <a:pt x="16864" y="10789"/>
                  </a:cubicBezTo>
                  <a:cubicBezTo>
                    <a:pt x="17983" y="10789"/>
                    <a:pt x="18889" y="11696"/>
                    <a:pt x="18889" y="12815"/>
                  </a:cubicBezTo>
                  <a:cubicBezTo>
                    <a:pt x="18889" y="13933"/>
                    <a:pt x="17983" y="14839"/>
                    <a:pt x="16864" y="14839"/>
                  </a:cubicBezTo>
                  <a:close/>
                  <a:moveTo>
                    <a:pt x="20250" y="6750"/>
                  </a:moveTo>
                  <a:cubicBezTo>
                    <a:pt x="20250" y="6377"/>
                    <a:pt x="19948" y="6075"/>
                    <a:pt x="19575" y="6075"/>
                  </a:cubicBezTo>
                  <a:lnTo>
                    <a:pt x="2025" y="6075"/>
                  </a:lnTo>
                  <a:cubicBezTo>
                    <a:pt x="1652" y="6075"/>
                    <a:pt x="1350" y="6377"/>
                    <a:pt x="1350" y="6750"/>
                  </a:cubicBezTo>
                  <a:lnTo>
                    <a:pt x="1350" y="19575"/>
                  </a:lnTo>
                  <a:cubicBezTo>
                    <a:pt x="1350" y="19948"/>
                    <a:pt x="1652" y="20250"/>
                    <a:pt x="2025" y="20250"/>
                  </a:cubicBezTo>
                  <a:lnTo>
                    <a:pt x="19575" y="20250"/>
                  </a:lnTo>
                  <a:cubicBezTo>
                    <a:pt x="19948" y="20250"/>
                    <a:pt x="20250" y="19948"/>
                    <a:pt x="20250" y="19575"/>
                  </a:cubicBezTo>
                  <a:cubicBezTo>
                    <a:pt x="20250" y="19575"/>
                    <a:pt x="20250" y="6750"/>
                    <a:pt x="20250" y="6750"/>
                  </a:cubicBezTo>
                  <a:close/>
                  <a:moveTo>
                    <a:pt x="16200" y="2025"/>
                  </a:moveTo>
                  <a:cubicBezTo>
                    <a:pt x="16200" y="1652"/>
                    <a:pt x="15898" y="1350"/>
                    <a:pt x="15525" y="1350"/>
                  </a:cubicBezTo>
                  <a:lnTo>
                    <a:pt x="2025" y="1350"/>
                  </a:lnTo>
                  <a:cubicBezTo>
                    <a:pt x="1652" y="1350"/>
                    <a:pt x="1350" y="1652"/>
                    <a:pt x="1350" y="2025"/>
                  </a:cubicBezTo>
                  <a:lnTo>
                    <a:pt x="1350" y="3368"/>
                  </a:lnTo>
                  <a:lnTo>
                    <a:pt x="1350" y="4718"/>
                  </a:lnTo>
                  <a:lnTo>
                    <a:pt x="16200" y="4718"/>
                  </a:lnTo>
                  <a:lnTo>
                    <a:pt x="16200" y="3375"/>
                  </a:lnTo>
                  <a:cubicBezTo>
                    <a:pt x="16200" y="3375"/>
                    <a:pt x="16200" y="3375"/>
                    <a:pt x="16200" y="3375"/>
                  </a:cubicBezTo>
                  <a:cubicBezTo>
                    <a:pt x="16200" y="3375"/>
                    <a:pt x="16200" y="2025"/>
                    <a:pt x="16200" y="2025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5" y="21600"/>
                    <a:pt x="0" y="20995"/>
                    <a:pt x="0" y="20250"/>
                  </a:cubicBezTo>
                  <a:lnTo>
                    <a:pt x="0" y="6757"/>
                  </a:lnTo>
                  <a:lnTo>
                    <a:pt x="0" y="3743"/>
                  </a:lnTo>
                  <a:lnTo>
                    <a:pt x="0" y="2339"/>
                  </a:lnTo>
                  <a:lnTo>
                    <a:pt x="0" y="2018"/>
                  </a:lnTo>
                  <a:lnTo>
                    <a:pt x="31" y="2018"/>
                  </a:lnTo>
                  <a:cubicBezTo>
                    <a:pt x="180" y="880"/>
                    <a:pt x="1095" y="0"/>
                    <a:pt x="2214" y="0"/>
                  </a:cubicBezTo>
                  <a:lnTo>
                    <a:pt x="15329" y="0"/>
                  </a:lnTo>
                  <a:cubicBezTo>
                    <a:pt x="16552" y="0"/>
                    <a:pt x="17543" y="1047"/>
                    <a:pt x="17543" y="2339"/>
                  </a:cubicBezTo>
                  <a:lnTo>
                    <a:pt x="17543" y="3743"/>
                  </a:lnTo>
                  <a:cubicBezTo>
                    <a:pt x="17543" y="3848"/>
                    <a:pt x="17527" y="3949"/>
                    <a:pt x="17514" y="4050"/>
                  </a:cubicBezTo>
                  <a:lnTo>
                    <a:pt x="17543" y="4050"/>
                  </a:lnTo>
                  <a:lnTo>
                    <a:pt x="17543" y="4725"/>
                  </a:lnTo>
                  <a:lnTo>
                    <a:pt x="20250" y="4725"/>
                  </a:lnTo>
                  <a:cubicBezTo>
                    <a:pt x="20996" y="4725"/>
                    <a:pt x="21600" y="5329"/>
                    <a:pt x="21600" y="6075"/>
                  </a:cubicBezTo>
                  <a:lnTo>
                    <a:pt x="21600" y="20250"/>
                  </a:lnTo>
                  <a:cubicBezTo>
                    <a:pt x="21600" y="20995"/>
                    <a:pt x="20996" y="21600"/>
                    <a:pt x="20250" y="21600"/>
                  </a:cubicBezTo>
                  <a:close/>
                  <a:moveTo>
                    <a:pt x="20250" y="21600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3599">
                <a:cs typeface="+mn-ea"/>
                <a:sym typeface="+mn-lt"/>
              </a:endParaRPr>
            </a:p>
          </p:txBody>
        </p:sp>
      </p:grpSp>
      <p:sp>
        <p:nvSpPr>
          <p:cNvPr id="81" name="TextBox 15">
            <a:extLst>
              <a:ext uri="{FF2B5EF4-FFF2-40B4-BE49-F238E27FC236}">
                <a16:creationId xmlns:a16="http://schemas.microsoft.com/office/drawing/2014/main" id="{127FD711-FFD8-4E75-881A-53681F5B0140}"/>
              </a:ext>
            </a:extLst>
          </p:cNvPr>
          <p:cNvSpPr txBox="1"/>
          <p:nvPr/>
        </p:nvSpPr>
        <p:spPr>
          <a:xfrm>
            <a:off x="6414459" y="1456845"/>
            <a:ext cx="245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5D16C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Issue</a:t>
            </a:r>
          </a:p>
        </p:txBody>
      </p:sp>
      <p:sp>
        <p:nvSpPr>
          <p:cNvPr id="8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42710AD-D313-4E7A-B4D8-5342FE036237}"/>
              </a:ext>
            </a:extLst>
          </p:cNvPr>
          <p:cNvSpPr txBox="1"/>
          <p:nvPr/>
        </p:nvSpPr>
        <p:spPr>
          <a:xfrm>
            <a:off x="9805221" y="3303920"/>
            <a:ext cx="1667848" cy="135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We have imputed mean values of each column to replace NA values </a:t>
            </a:r>
            <a:endParaRPr lang="en-US" altLang="zh-CN" sz="1400" dirty="0"/>
          </a:p>
        </p:txBody>
      </p:sp>
      <p:sp>
        <p:nvSpPr>
          <p:cNvPr id="84" name="AutoShape 20">
            <a:extLst>
              <a:ext uri="{FF2B5EF4-FFF2-40B4-BE49-F238E27FC236}">
                <a16:creationId xmlns:a16="http://schemas.microsoft.com/office/drawing/2014/main" id="{5AD63901-F01F-404C-9ED7-5995C3A915C1}"/>
              </a:ext>
            </a:extLst>
          </p:cNvPr>
          <p:cNvSpPr>
            <a:spLocks/>
          </p:cNvSpPr>
          <p:nvPr/>
        </p:nvSpPr>
        <p:spPr bwMode="auto">
          <a:xfrm>
            <a:off x="9242635" y="2804802"/>
            <a:ext cx="2134394" cy="489744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39" y="0"/>
                </a:moveTo>
                <a:cubicBezTo>
                  <a:pt x="375" y="0"/>
                  <a:pt x="0" y="1638"/>
                  <a:pt x="0" y="3658"/>
                </a:cubicBezTo>
                <a:lnTo>
                  <a:pt x="0" y="12016"/>
                </a:lnTo>
                <a:cubicBezTo>
                  <a:pt x="0" y="14036"/>
                  <a:pt x="375" y="15674"/>
                  <a:pt x="839" y="15674"/>
                </a:cubicBezTo>
                <a:lnTo>
                  <a:pt x="2347" y="15674"/>
                </a:lnTo>
                <a:lnTo>
                  <a:pt x="3301" y="21599"/>
                </a:lnTo>
                <a:lnTo>
                  <a:pt x="4256" y="15674"/>
                </a:lnTo>
                <a:lnTo>
                  <a:pt x="20762" y="15674"/>
                </a:lnTo>
                <a:cubicBezTo>
                  <a:pt x="21226" y="15674"/>
                  <a:pt x="21600" y="14036"/>
                  <a:pt x="21600" y="12016"/>
                </a:cubicBezTo>
                <a:lnTo>
                  <a:pt x="21600" y="3658"/>
                </a:lnTo>
                <a:cubicBezTo>
                  <a:pt x="21599" y="1638"/>
                  <a:pt x="21226" y="0"/>
                  <a:pt x="20762" y="0"/>
                </a:cubicBezTo>
                <a:lnTo>
                  <a:pt x="839" y="0"/>
                </a:lnTo>
                <a:close/>
              </a:path>
            </a:pathLst>
          </a:custGeom>
          <a:solidFill>
            <a:srgbClr val="49853F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6" name="TextBox 15">
            <a:extLst>
              <a:ext uri="{FF2B5EF4-FFF2-40B4-BE49-F238E27FC236}">
                <a16:creationId xmlns:a16="http://schemas.microsoft.com/office/drawing/2014/main" id="{9545966C-FE18-4EFE-AA53-57961616AE33}"/>
              </a:ext>
            </a:extLst>
          </p:cNvPr>
          <p:cNvSpPr txBox="1"/>
          <p:nvPr/>
        </p:nvSpPr>
        <p:spPr>
          <a:xfrm>
            <a:off x="8479403" y="1456845"/>
            <a:ext cx="245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5D16C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Solution</a:t>
            </a:r>
          </a:p>
        </p:txBody>
      </p:sp>
      <p:sp>
        <p:nvSpPr>
          <p:cNvPr id="8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5A78538-ABF9-48E4-93D7-4B922E2DEA5D}"/>
              </a:ext>
            </a:extLst>
          </p:cNvPr>
          <p:cNvSpPr txBox="1"/>
          <p:nvPr/>
        </p:nvSpPr>
        <p:spPr>
          <a:xfrm>
            <a:off x="7218888" y="2012110"/>
            <a:ext cx="126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/>
              </a:rPr>
              <a:t>Too many NA</a:t>
            </a:r>
            <a:r>
              <a:rPr lang="zh-CN" altLang="en-US" sz="1600" dirty="0"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/>
              </a:rPr>
              <a:t> </a:t>
            </a:r>
            <a:r>
              <a:rPr lang="en-US" altLang="zh-CN" sz="1600" dirty="0"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/>
              </a:rPr>
              <a:t>Values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B1501E-88E3-4F44-A200-D59B602D38F8}"/>
              </a:ext>
            </a:extLst>
          </p:cNvPr>
          <p:cNvGrpSpPr/>
          <p:nvPr/>
        </p:nvGrpSpPr>
        <p:grpSpPr>
          <a:xfrm>
            <a:off x="9237079" y="3365189"/>
            <a:ext cx="568142" cy="563328"/>
            <a:chOff x="9237079" y="3365189"/>
            <a:chExt cx="679450" cy="678657"/>
          </a:xfrm>
        </p:grpSpPr>
        <p:sp>
          <p:nvSpPr>
            <p:cNvPr id="83" name="AutoShape 18">
              <a:extLst>
                <a:ext uri="{FF2B5EF4-FFF2-40B4-BE49-F238E27FC236}">
                  <a16:creationId xmlns:a16="http://schemas.microsoft.com/office/drawing/2014/main" id="{57891A3F-8A8E-4F31-9284-E9002AFE3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079" y="3365189"/>
              <a:ext cx="679450" cy="67865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9853F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/>
                <a:t> </a:t>
              </a:r>
              <a:endParaRPr lang="es-ES" sz="16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8" name="Google Shape;184;p30">
              <a:extLst>
                <a:ext uri="{FF2B5EF4-FFF2-40B4-BE49-F238E27FC236}">
                  <a16:creationId xmlns:a16="http://schemas.microsoft.com/office/drawing/2014/main" id="{6585EECE-4B4E-0F4C-83D0-8EE5AF0EB7B6}"/>
                </a:ext>
              </a:extLst>
            </p:cNvPr>
            <p:cNvSpPr/>
            <p:nvPr/>
          </p:nvSpPr>
          <p:spPr>
            <a:xfrm>
              <a:off x="9403184" y="3512180"/>
              <a:ext cx="365755" cy="365760"/>
            </a:xfrm>
            <a:custGeom>
              <a:avLst/>
              <a:gdLst/>
              <a:ahLst/>
              <a:cxnLst/>
              <a:rect l="l" t="t" r="r" b="b"/>
              <a:pathLst>
                <a:path w="5947" h="5929" extrusionOk="0">
                  <a:moveTo>
                    <a:pt x="4567" y="933"/>
                  </a:moveTo>
                  <a:lnTo>
                    <a:pt x="4679" y="970"/>
                  </a:lnTo>
                  <a:lnTo>
                    <a:pt x="4772" y="1026"/>
                  </a:lnTo>
                  <a:lnTo>
                    <a:pt x="4847" y="1082"/>
                  </a:lnTo>
                  <a:lnTo>
                    <a:pt x="4921" y="1175"/>
                  </a:lnTo>
                  <a:lnTo>
                    <a:pt x="4977" y="1268"/>
                  </a:lnTo>
                  <a:lnTo>
                    <a:pt x="4996" y="1362"/>
                  </a:lnTo>
                  <a:lnTo>
                    <a:pt x="5015" y="1474"/>
                  </a:lnTo>
                  <a:lnTo>
                    <a:pt x="4996" y="1585"/>
                  </a:lnTo>
                  <a:lnTo>
                    <a:pt x="4977" y="1697"/>
                  </a:lnTo>
                  <a:lnTo>
                    <a:pt x="4921" y="1790"/>
                  </a:lnTo>
                  <a:lnTo>
                    <a:pt x="4847" y="1884"/>
                  </a:lnTo>
                  <a:lnTo>
                    <a:pt x="4772" y="1940"/>
                  </a:lnTo>
                  <a:lnTo>
                    <a:pt x="4679" y="1995"/>
                  </a:lnTo>
                  <a:lnTo>
                    <a:pt x="4567" y="2033"/>
                  </a:lnTo>
                  <a:lnTo>
                    <a:pt x="4344" y="2033"/>
                  </a:lnTo>
                  <a:lnTo>
                    <a:pt x="4250" y="1995"/>
                  </a:lnTo>
                  <a:lnTo>
                    <a:pt x="4139" y="1940"/>
                  </a:lnTo>
                  <a:lnTo>
                    <a:pt x="4064" y="1884"/>
                  </a:lnTo>
                  <a:lnTo>
                    <a:pt x="3989" y="1790"/>
                  </a:lnTo>
                  <a:lnTo>
                    <a:pt x="3952" y="1697"/>
                  </a:lnTo>
                  <a:lnTo>
                    <a:pt x="3915" y="1585"/>
                  </a:lnTo>
                  <a:lnTo>
                    <a:pt x="3896" y="1474"/>
                  </a:lnTo>
                  <a:lnTo>
                    <a:pt x="3915" y="1362"/>
                  </a:lnTo>
                  <a:lnTo>
                    <a:pt x="3952" y="1268"/>
                  </a:lnTo>
                  <a:lnTo>
                    <a:pt x="3989" y="1175"/>
                  </a:lnTo>
                  <a:lnTo>
                    <a:pt x="4064" y="1082"/>
                  </a:lnTo>
                  <a:lnTo>
                    <a:pt x="4139" y="1026"/>
                  </a:lnTo>
                  <a:lnTo>
                    <a:pt x="4250" y="970"/>
                  </a:lnTo>
                  <a:lnTo>
                    <a:pt x="4344" y="933"/>
                  </a:lnTo>
                  <a:close/>
                  <a:moveTo>
                    <a:pt x="3710" y="1"/>
                  </a:moveTo>
                  <a:lnTo>
                    <a:pt x="3505" y="38"/>
                  </a:lnTo>
                  <a:lnTo>
                    <a:pt x="3318" y="76"/>
                  </a:lnTo>
                  <a:lnTo>
                    <a:pt x="3132" y="150"/>
                  </a:lnTo>
                  <a:lnTo>
                    <a:pt x="2946" y="225"/>
                  </a:lnTo>
                  <a:lnTo>
                    <a:pt x="2778" y="336"/>
                  </a:lnTo>
                  <a:lnTo>
                    <a:pt x="2610" y="448"/>
                  </a:lnTo>
                  <a:lnTo>
                    <a:pt x="2461" y="579"/>
                  </a:lnTo>
                  <a:lnTo>
                    <a:pt x="2331" y="728"/>
                  </a:lnTo>
                  <a:lnTo>
                    <a:pt x="2219" y="877"/>
                  </a:lnTo>
                  <a:lnTo>
                    <a:pt x="2107" y="1045"/>
                  </a:lnTo>
                  <a:lnTo>
                    <a:pt x="2032" y="1231"/>
                  </a:lnTo>
                  <a:lnTo>
                    <a:pt x="1958" y="1418"/>
                  </a:lnTo>
                  <a:lnTo>
                    <a:pt x="1902" y="1604"/>
                  </a:lnTo>
                  <a:lnTo>
                    <a:pt x="1865" y="1809"/>
                  </a:lnTo>
                  <a:lnTo>
                    <a:pt x="1865" y="2014"/>
                  </a:lnTo>
                  <a:lnTo>
                    <a:pt x="1865" y="2182"/>
                  </a:lnTo>
                  <a:lnTo>
                    <a:pt x="1883" y="2350"/>
                  </a:lnTo>
                  <a:lnTo>
                    <a:pt x="1920" y="2517"/>
                  </a:lnTo>
                  <a:lnTo>
                    <a:pt x="1958" y="2666"/>
                  </a:lnTo>
                  <a:lnTo>
                    <a:pt x="94" y="4549"/>
                  </a:lnTo>
                  <a:lnTo>
                    <a:pt x="19" y="4642"/>
                  </a:lnTo>
                  <a:lnTo>
                    <a:pt x="1" y="4754"/>
                  </a:lnTo>
                  <a:lnTo>
                    <a:pt x="1" y="5649"/>
                  </a:lnTo>
                  <a:lnTo>
                    <a:pt x="1" y="5705"/>
                  </a:lnTo>
                  <a:lnTo>
                    <a:pt x="19" y="5761"/>
                  </a:lnTo>
                  <a:lnTo>
                    <a:pt x="94" y="5854"/>
                  </a:lnTo>
                  <a:lnTo>
                    <a:pt x="168" y="5910"/>
                  </a:lnTo>
                  <a:lnTo>
                    <a:pt x="224" y="5928"/>
                  </a:lnTo>
                  <a:lnTo>
                    <a:pt x="1641" y="5928"/>
                  </a:lnTo>
                  <a:lnTo>
                    <a:pt x="1697" y="5910"/>
                  </a:lnTo>
                  <a:lnTo>
                    <a:pt x="1771" y="5854"/>
                  </a:lnTo>
                  <a:lnTo>
                    <a:pt x="1846" y="5761"/>
                  </a:lnTo>
                  <a:lnTo>
                    <a:pt x="1846" y="5705"/>
                  </a:lnTo>
                  <a:lnTo>
                    <a:pt x="1865" y="5649"/>
                  </a:lnTo>
                  <a:lnTo>
                    <a:pt x="1865" y="5183"/>
                  </a:lnTo>
                  <a:lnTo>
                    <a:pt x="2386" y="5183"/>
                  </a:lnTo>
                  <a:lnTo>
                    <a:pt x="2424" y="5164"/>
                  </a:lnTo>
                  <a:lnTo>
                    <a:pt x="2517" y="5108"/>
                  </a:lnTo>
                  <a:lnTo>
                    <a:pt x="2573" y="5015"/>
                  </a:lnTo>
                  <a:lnTo>
                    <a:pt x="2592" y="4959"/>
                  </a:lnTo>
                  <a:lnTo>
                    <a:pt x="2610" y="4903"/>
                  </a:lnTo>
                  <a:lnTo>
                    <a:pt x="2610" y="4437"/>
                  </a:lnTo>
                  <a:lnTo>
                    <a:pt x="3095" y="4437"/>
                  </a:lnTo>
                  <a:lnTo>
                    <a:pt x="3151" y="4419"/>
                  </a:lnTo>
                  <a:lnTo>
                    <a:pt x="3207" y="4400"/>
                  </a:lnTo>
                  <a:lnTo>
                    <a:pt x="3244" y="4344"/>
                  </a:lnTo>
                  <a:lnTo>
                    <a:pt x="3523" y="4046"/>
                  </a:lnTo>
                  <a:lnTo>
                    <a:pt x="3710" y="4064"/>
                  </a:lnTo>
                  <a:lnTo>
                    <a:pt x="3896" y="4083"/>
                  </a:lnTo>
                  <a:lnTo>
                    <a:pt x="4101" y="4064"/>
                  </a:lnTo>
                  <a:lnTo>
                    <a:pt x="4306" y="4027"/>
                  </a:lnTo>
                  <a:lnTo>
                    <a:pt x="4511" y="3990"/>
                  </a:lnTo>
                  <a:lnTo>
                    <a:pt x="4698" y="3915"/>
                  </a:lnTo>
                  <a:lnTo>
                    <a:pt x="4884" y="3822"/>
                  </a:lnTo>
                  <a:lnTo>
                    <a:pt x="5052" y="3729"/>
                  </a:lnTo>
                  <a:lnTo>
                    <a:pt x="5201" y="3617"/>
                  </a:lnTo>
                  <a:lnTo>
                    <a:pt x="5350" y="3468"/>
                  </a:lnTo>
                  <a:lnTo>
                    <a:pt x="5481" y="3338"/>
                  </a:lnTo>
                  <a:lnTo>
                    <a:pt x="5593" y="3170"/>
                  </a:lnTo>
                  <a:lnTo>
                    <a:pt x="5704" y="3002"/>
                  </a:lnTo>
                  <a:lnTo>
                    <a:pt x="5779" y="2834"/>
                  </a:lnTo>
                  <a:lnTo>
                    <a:pt x="5853" y="2648"/>
                  </a:lnTo>
                  <a:lnTo>
                    <a:pt x="5909" y="2443"/>
                  </a:lnTo>
                  <a:lnTo>
                    <a:pt x="5928" y="2238"/>
                  </a:lnTo>
                  <a:lnTo>
                    <a:pt x="5947" y="2033"/>
                  </a:lnTo>
                  <a:lnTo>
                    <a:pt x="5928" y="1828"/>
                  </a:lnTo>
                  <a:lnTo>
                    <a:pt x="5909" y="1623"/>
                  </a:lnTo>
                  <a:lnTo>
                    <a:pt x="5853" y="1436"/>
                  </a:lnTo>
                  <a:lnTo>
                    <a:pt x="5779" y="1250"/>
                  </a:lnTo>
                  <a:lnTo>
                    <a:pt x="5704" y="1063"/>
                  </a:lnTo>
                  <a:lnTo>
                    <a:pt x="5593" y="896"/>
                  </a:lnTo>
                  <a:lnTo>
                    <a:pt x="5481" y="747"/>
                  </a:lnTo>
                  <a:lnTo>
                    <a:pt x="5350" y="597"/>
                  </a:lnTo>
                  <a:lnTo>
                    <a:pt x="5201" y="467"/>
                  </a:lnTo>
                  <a:lnTo>
                    <a:pt x="5052" y="336"/>
                  </a:lnTo>
                  <a:lnTo>
                    <a:pt x="4884" y="243"/>
                  </a:lnTo>
                  <a:lnTo>
                    <a:pt x="4716" y="150"/>
                  </a:lnTo>
                  <a:lnTo>
                    <a:pt x="4530" y="94"/>
                  </a:lnTo>
                  <a:lnTo>
                    <a:pt x="4325" y="38"/>
                  </a:lnTo>
                  <a:lnTo>
                    <a:pt x="412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F3CF751-7C4D-504F-8DAC-8CBC0A989B67}"/>
              </a:ext>
            </a:extLst>
          </p:cNvPr>
          <p:cNvSpPr txBox="1"/>
          <p:nvPr/>
        </p:nvSpPr>
        <p:spPr>
          <a:xfrm>
            <a:off x="9161691" y="2132574"/>
            <a:ext cx="2311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Calibri"/>
              </a:rPr>
              <a:t>Impute mean values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Google Shape;581;p83">
            <a:extLst>
              <a:ext uri="{FF2B5EF4-FFF2-40B4-BE49-F238E27FC236}">
                <a16:creationId xmlns:a16="http://schemas.microsoft.com/office/drawing/2014/main" id="{77E5171E-8450-564E-96ED-9E28EAD57B33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12</a:t>
            </a:fld>
            <a:endParaRPr lang="en-GB" dirty="0"/>
          </a:p>
        </p:txBody>
      </p:sp>
      <p:pic>
        <p:nvPicPr>
          <p:cNvPr id="39" name="Google Shape;501;p44">
            <a:extLst>
              <a:ext uri="{FF2B5EF4-FFF2-40B4-BE49-F238E27FC236}">
                <a16:creationId xmlns:a16="http://schemas.microsoft.com/office/drawing/2014/main" id="{A5EA45F4-C93C-9A49-B097-1E5FD1ED0B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12">
            <a:extLst>
              <a:ext uri="{FF2B5EF4-FFF2-40B4-BE49-F238E27FC236}">
                <a16:creationId xmlns:a16="http://schemas.microsoft.com/office/drawing/2014/main" id="{1784083D-2679-3F4C-9176-FE6589D49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26" y="4771811"/>
            <a:ext cx="10522167" cy="139738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EE0891B9-8326-B543-A89F-289206DFF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Methodologies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Success Criteria | Modeling | Results | Insurance Product</a:t>
            </a:r>
          </a:p>
        </p:txBody>
      </p:sp>
    </p:spTree>
    <p:extLst>
      <p:ext uri="{BB962C8B-B14F-4D97-AF65-F5344CB8AC3E}">
        <p14:creationId xmlns:p14="http://schemas.microsoft.com/office/powerpoint/2010/main" val="1011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8" grpId="0"/>
      <p:bldP spid="81" grpId="0"/>
      <p:bldP spid="82" grpId="0"/>
      <p:bldP spid="84" grpId="0" animBg="1"/>
      <p:bldP spid="86" grpId="0"/>
      <p:bldP spid="87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4"/>
          <p:cNvGrpSpPr/>
          <p:nvPr/>
        </p:nvGrpSpPr>
        <p:grpSpPr>
          <a:xfrm>
            <a:off x="1220337" y="2305722"/>
            <a:ext cx="1537870" cy="1534793"/>
            <a:chOff x="561752" y="2999240"/>
            <a:chExt cx="1537870" cy="1534793"/>
          </a:xfrm>
        </p:grpSpPr>
        <p:sp>
          <p:nvSpPr>
            <p:cNvPr id="237" name="Google Shape;237;p34"/>
            <p:cNvSpPr/>
            <p:nvPr/>
          </p:nvSpPr>
          <p:spPr>
            <a:xfrm>
              <a:off x="561752" y="2999240"/>
              <a:ext cx="1534795" cy="1534793"/>
            </a:xfrm>
            <a:prstGeom prst="ellipse">
              <a:avLst/>
            </a:prstGeom>
            <a:solidFill>
              <a:srgbClr val="16D16D"/>
            </a:solidFill>
            <a:ln w="127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5" b="1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38" name="Google Shape;238;p34"/>
            <p:cNvSpPr txBox="1"/>
            <p:nvPr/>
          </p:nvSpPr>
          <p:spPr>
            <a:xfrm>
              <a:off x="564827" y="3343756"/>
              <a:ext cx="1534795" cy="9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GB" sz="20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Binary</a:t>
              </a:r>
              <a:r>
                <a:rPr lang="en-GB" sz="24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 </a:t>
              </a:r>
              <a:endParaRPr sz="2400"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  <a:p>
              <a:pPr algn="ctr"/>
              <a:r>
                <a:rPr lang="en-GB" sz="20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Outcome</a:t>
              </a:r>
              <a:endParaRPr sz="2400"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239" name="Google Shape;239;p34"/>
          <p:cNvSpPr/>
          <p:nvPr/>
        </p:nvSpPr>
        <p:spPr>
          <a:xfrm>
            <a:off x="908461" y="3903030"/>
            <a:ext cx="2174100" cy="69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GB" sz="1865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defect = 1 </a:t>
            </a:r>
            <a:endParaRPr sz="1865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algn="ctr"/>
            <a:r>
              <a:rPr lang="en-GB" sz="1865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non-defect = 0</a:t>
            </a:r>
            <a:endParaRPr sz="1865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5" y="102178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2149030" y="173238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Data Modeling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258" name="Google Shape;258;p34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" name="Google Shape;501;p44">
            <a:extLst>
              <a:ext uri="{FF2B5EF4-FFF2-40B4-BE49-F238E27FC236}">
                <a16:creationId xmlns:a16="http://schemas.microsoft.com/office/drawing/2014/main" id="{D8775789-F36F-0346-83E2-9656A4110EB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B034B69-2497-C241-866B-149BDFC87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Methodologies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Success Criteria | Modeling | Results | Insurance Product</a:t>
            </a:r>
          </a:p>
        </p:txBody>
      </p:sp>
      <p:grpSp>
        <p:nvGrpSpPr>
          <p:cNvPr id="29" name="Google Shape;240;p34">
            <a:extLst>
              <a:ext uri="{FF2B5EF4-FFF2-40B4-BE49-F238E27FC236}">
                <a16:creationId xmlns:a16="http://schemas.microsoft.com/office/drawing/2014/main" id="{35984138-5ACA-42E9-8FBA-F9253088961E}"/>
              </a:ext>
            </a:extLst>
          </p:cNvPr>
          <p:cNvGrpSpPr/>
          <p:nvPr/>
        </p:nvGrpSpPr>
        <p:grpSpPr>
          <a:xfrm>
            <a:off x="3370110" y="2254925"/>
            <a:ext cx="1534795" cy="1534793"/>
            <a:chOff x="3240898" y="3020451"/>
            <a:chExt cx="1534795" cy="1534793"/>
          </a:xfrm>
        </p:grpSpPr>
        <p:sp>
          <p:nvSpPr>
            <p:cNvPr id="30" name="Google Shape;241;p34">
              <a:extLst>
                <a:ext uri="{FF2B5EF4-FFF2-40B4-BE49-F238E27FC236}">
                  <a16:creationId xmlns:a16="http://schemas.microsoft.com/office/drawing/2014/main" id="{EAC4F2C2-95E6-4CF7-982D-FDD91C26F849}"/>
                </a:ext>
              </a:extLst>
            </p:cNvPr>
            <p:cNvSpPr/>
            <p:nvPr/>
          </p:nvSpPr>
          <p:spPr>
            <a:xfrm>
              <a:off x="3240899" y="3020451"/>
              <a:ext cx="1534794" cy="1534793"/>
            </a:xfrm>
            <a:prstGeom prst="ellipse">
              <a:avLst/>
            </a:prstGeom>
            <a:noFill/>
            <a:ln w="19050" cap="flat" cmpd="sng">
              <a:solidFill>
                <a:srgbClr val="044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 dirty="0">
                <a:solidFill>
                  <a:srgbClr val="04482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1" name="Google Shape;242;p34">
              <a:extLst>
                <a:ext uri="{FF2B5EF4-FFF2-40B4-BE49-F238E27FC236}">
                  <a16:creationId xmlns:a16="http://schemas.microsoft.com/office/drawing/2014/main" id="{7C06214E-216C-44D9-B5B6-446DC9EEE52C}"/>
                </a:ext>
              </a:extLst>
            </p:cNvPr>
            <p:cNvSpPr txBox="1"/>
            <p:nvPr/>
          </p:nvSpPr>
          <p:spPr>
            <a:xfrm>
              <a:off x="3240898" y="3587234"/>
              <a:ext cx="1534795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GB" sz="2000" b="1" dirty="0">
                  <a:solidFill>
                    <a:srgbClr val="044824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Classifier</a:t>
              </a:r>
              <a:endParaRPr sz="2400" b="1" dirty="0">
                <a:solidFill>
                  <a:srgbClr val="04482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2A2DE8-938F-42FE-94E6-7C4B5E2F3204}"/>
              </a:ext>
            </a:extLst>
          </p:cNvPr>
          <p:cNvCxnSpPr>
            <a:cxnSpLocks/>
            <a:stCxn id="237" idx="6"/>
            <a:endCxn id="31" idx="1"/>
          </p:cNvCxnSpPr>
          <p:nvPr/>
        </p:nvCxnSpPr>
        <p:spPr>
          <a:xfrm flipV="1">
            <a:off x="2755132" y="3067930"/>
            <a:ext cx="614978" cy="518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33E1F47-ED26-4C70-AEE2-8AC90A36BDDF}"/>
              </a:ext>
            </a:extLst>
          </p:cNvPr>
          <p:cNvCxnSpPr>
            <a:cxnSpLocks/>
            <a:stCxn id="31" idx="3"/>
            <a:endCxn id="267" idx="2"/>
          </p:cNvCxnSpPr>
          <p:nvPr/>
        </p:nvCxnSpPr>
        <p:spPr>
          <a:xfrm flipV="1">
            <a:off x="4904905" y="1833179"/>
            <a:ext cx="974452" cy="1234751"/>
          </a:xfrm>
          <a:prstGeom prst="bentConnector3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168E3-82FC-4848-AA59-82C0CC7C8E59}"/>
              </a:ext>
            </a:extLst>
          </p:cNvPr>
          <p:cNvGrpSpPr/>
          <p:nvPr/>
        </p:nvGrpSpPr>
        <p:grpSpPr>
          <a:xfrm>
            <a:off x="5879357" y="1543287"/>
            <a:ext cx="4993627" cy="1936228"/>
            <a:chOff x="5879357" y="1654127"/>
            <a:chExt cx="4993627" cy="1936228"/>
          </a:xfrm>
        </p:grpSpPr>
        <p:sp>
          <p:nvSpPr>
            <p:cNvPr id="5" name="Google Shape;248;p34">
              <a:extLst>
                <a:ext uri="{FF2B5EF4-FFF2-40B4-BE49-F238E27FC236}">
                  <a16:creationId xmlns:a16="http://schemas.microsoft.com/office/drawing/2014/main" id="{71A7ADCA-E95A-48AC-94FB-0C648E591E53}"/>
                </a:ext>
              </a:extLst>
            </p:cNvPr>
            <p:cNvSpPr/>
            <p:nvPr/>
          </p:nvSpPr>
          <p:spPr>
            <a:xfrm>
              <a:off x="6107145" y="1654127"/>
              <a:ext cx="4765839" cy="604911"/>
            </a:xfrm>
            <a:prstGeom prst="roundRect">
              <a:avLst>
                <a:gd name="adj" fmla="val 9469"/>
              </a:avLst>
            </a:prstGeom>
            <a:solidFill>
              <a:srgbClr val="044824"/>
            </a:solidFill>
            <a:ln w="19050" cap="flat" cmpd="sng">
              <a:solidFill>
                <a:srgbClr val="0448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EF86B5-0C66-4A40-A620-794E5DBBCCC9}"/>
                </a:ext>
              </a:extLst>
            </p:cNvPr>
            <p:cNvSpPr txBox="1"/>
            <p:nvPr/>
          </p:nvSpPr>
          <p:spPr>
            <a:xfrm>
              <a:off x="6523238" y="1801561"/>
              <a:ext cx="43497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Logistic Regression</a:t>
              </a:r>
            </a:p>
          </p:txBody>
        </p:sp>
        <p:sp>
          <p:nvSpPr>
            <p:cNvPr id="23" name="Google Shape;250;p34">
              <a:extLst>
                <a:ext uri="{FF2B5EF4-FFF2-40B4-BE49-F238E27FC236}">
                  <a16:creationId xmlns:a16="http://schemas.microsoft.com/office/drawing/2014/main" id="{5FA05858-9756-4581-BB1F-1D8F6CA82578}"/>
                </a:ext>
              </a:extLst>
            </p:cNvPr>
            <p:cNvSpPr/>
            <p:nvPr/>
          </p:nvSpPr>
          <p:spPr>
            <a:xfrm>
              <a:off x="7136514" y="2318327"/>
              <a:ext cx="2560509" cy="546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Easy Implementation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High Efficiency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4D15A3-BA13-4705-BBCD-0D14D4CAD0EB}"/>
                </a:ext>
              </a:extLst>
            </p:cNvPr>
            <p:cNvSpPr txBox="1"/>
            <p:nvPr/>
          </p:nvSpPr>
          <p:spPr>
            <a:xfrm>
              <a:off x="7165236" y="3005580"/>
              <a:ext cx="29609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Assumption of Linearity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Further Interpretation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283E673-E8B7-4C35-B132-06037366D86D}"/>
                </a:ext>
              </a:extLst>
            </p:cNvPr>
            <p:cNvGrpSpPr/>
            <p:nvPr/>
          </p:nvGrpSpPr>
          <p:grpSpPr>
            <a:xfrm>
              <a:off x="5879357" y="1715556"/>
              <a:ext cx="549729" cy="456925"/>
              <a:chOff x="5367729" y="1715556"/>
              <a:chExt cx="549729" cy="456925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D136AB20-467A-4BE9-A873-F0C96C4FE74A}"/>
                  </a:ext>
                </a:extLst>
              </p:cNvPr>
              <p:cNvSpPr/>
              <p:nvPr/>
            </p:nvSpPr>
            <p:spPr>
              <a:xfrm>
                <a:off x="5367729" y="1715556"/>
                <a:ext cx="455576" cy="456925"/>
              </a:xfrm>
              <a:prstGeom prst="ellipse">
                <a:avLst/>
              </a:prstGeom>
              <a:solidFill>
                <a:srgbClr val="0BD0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9D9BA94-C3FB-4E40-89B3-C6A2DD95E9BC}"/>
                  </a:ext>
                </a:extLst>
              </p:cNvPr>
              <p:cNvSpPr txBox="1"/>
              <p:nvPr/>
            </p:nvSpPr>
            <p:spPr>
              <a:xfrm>
                <a:off x="5427306" y="1763603"/>
                <a:ext cx="490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rPr>
                  <a:t>1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1" name="Graphic 50" descr="Checkbox Checked">
              <a:extLst>
                <a:ext uri="{FF2B5EF4-FFF2-40B4-BE49-F238E27FC236}">
                  <a16:creationId xmlns:a16="http://schemas.microsoft.com/office/drawing/2014/main" id="{D1FF48CC-78A6-44EC-AE70-89805F89F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8571" t="33333" r="30952" b="35539"/>
            <a:stretch/>
          </p:blipFill>
          <p:spPr>
            <a:xfrm>
              <a:off x="6623919" y="2489224"/>
              <a:ext cx="414985" cy="319139"/>
            </a:xfrm>
            <a:prstGeom prst="rect">
              <a:avLst/>
            </a:prstGeom>
          </p:spPr>
        </p:pic>
        <p:pic>
          <p:nvPicPr>
            <p:cNvPr id="53" name="Graphic 52" descr="Question Mark">
              <a:extLst>
                <a:ext uri="{FF2B5EF4-FFF2-40B4-BE49-F238E27FC236}">
                  <a16:creationId xmlns:a16="http://schemas.microsoft.com/office/drawing/2014/main" id="{3D407B72-D774-4923-96CA-F6B714A8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918" y="3075830"/>
              <a:ext cx="414985" cy="414985"/>
            </a:xfrm>
            <a:prstGeom prst="rect">
              <a:avLst/>
            </a:prstGeom>
          </p:spPr>
        </p:pic>
      </p:grp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8C1ECF2-7776-48BC-91DB-2B0585082E33}"/>
              </a:ext>
            </a:extLst>
          </p:cNvPr>
          <p:cNvCxnSpPr>
            <a:cxnSpLocks/>
            <a:stCxn id="31" idx="3"/>
            <a:endCxn id="142" idx="2"/>
          </p:cNvCxnSpPr>
          <p:nvPr/>
        </p:nvCxnSpPr>
        <p:spPr>
          <a:xfrm>
            <a:off x="4904905" y="3067930"/>
            <a:ext cx="974452" cy="113636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57E5B-51C1-471A-9A4D-57704DA720B4}"/>
              </a:ext>
            </a:extLst>
          </p:cNvPr>
          <p:cNvGrpSpPr/>
          <p:nvPr/>
        </p:nvGrpSpPr>
        <p:grpSpPr>
          <a:xfrm>
            <a:off x="5879357" y="3894489"/>
            <a:ext cx="4997966" cy="2049353"/>
            <a:chOff x="5879357" y="4005329"/>
            <a:chExt cx="4997966" cy="2049353"/>
          </a:xfrm>
        </p:grpSpPr>
        <p:sp>
          <p:nvSpPr>
            <p:cNvPr id="68" name="Google Shape;248;p34">
              <a:extLst>
                <a:ext uri="{FF2B5EF4-FFF2-40B4-BE49-F238E27FC236}">
                  <a16:creationId xmlns:a16="http://schemas.microsoft.com/office/drawing/2014/main" id="{DF0C541A-BB27-45A6-BE57-3BA5DFAF7A21}"/>
                </a:ext>
              </a:extLst>
            </p:cNvPr>
            <p:cNvSpPr/>
            <p:nvPr/>
          </p:nvSpPr>
          <p:spPr>
            <a:xfrm>
              <a:off x="6107145" y="4005329"/>
              <a:ext cx="4770178" cy="604911"/>
            </a:xfrm>
            <a:prstGeom prst="roundRect">
              <a:avLst>
                <a:gd name="adj" fmla="val 9469"/>
              </a:avLst>
            </a:prstGeom>
            <a:solidFill>
              <a:srgbClr val="044824"/>
            </a:solidFill>
            <a:ln w="19050" cap="flat" cmpd="sng">
              <a:solidFill>
                <a:srgbClr val="0448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C16F3D1-037C-4B3B-B349-1F93BF9A3FB5}"/>
                </a:ext>
              </a:extLst>
            </p:cNvPr>
            <p:cNvSpPr txBox="1"/>
            <p:nvPr/>
          </p:nvSpPr>
          <p:spPr>
            <a:xfrm>
              <a:off x="6527577" y="4184842"/>
              <a:ext cx="4349746" cy="313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1800" b="1" dirty="0">
                  <a:solidFill>
                    <a:schemeClr val="bg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Decision Tree/ Random Forests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02DF7A3-CF52-4FF3-9755-BB73AE63F036}"/>
                </a:ext>
              </a:extLst>
            </p:cNvPr>
            <p:cNvGrpSpPr/>
            <p:nvPr/>
          </p:nvGrpSpPr>
          <p:grpSpPr>
            <a:xfrm>
              <a:off x="5879357" y="4086676"/>
              <a:ext cx="549729" cy="456925"/>
              <a:chOff x="5367729" y="1770976"/>
              <a:chExt cx="549729" cy="456925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68214FF-A7A6-4185-BBBA-2C7EDB94A03A}"/>
                  </a:ext>
                </a:extLst>
              </p:cNvPr>
              <p:cNvSpPr/>
              <p:nvPr/>
            </p:nvSpPr>
            <p:spPr>
              <a:xfrm>
                <a:off x="5367729" y="1770976"/>
                <a:ext cx="455576" cy="456925"/>
              </a:xfrm>
              <a:prstGeom prst="ellipse">
                <a:avLst/>
              </a:prstGeom>
              <a:solidFill>
                <a:srgbClr val="0BD0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464DE41-7F43-422D-AF88-794FC8F01214}"/>
                  </a:ext>
                </a:extLst>
              </p:cNvPr>
              <p:cNvSpPr txBox="1"/>
              <p:nvPr/>
            </p:nvSpPr>
            <p:spPr>
              <a:xfrm>
                <a:off x="5427306" y="1819023"/>
                <a:ext cx="490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rPr>
                  <a:t>2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Google Shape;250;p34">
              <a:extLst>
                <a:ext uri="{FF2B5EF4-FFF2-40B4-BE49-F238E27FC236}">
                  <a16:creationId xmlns:a16="http://schemas.microsoft.com/office/drawing/2014/main" id="{E283A11B-39AF-4042-A98D-EC83328FA225}"/>
                </a:ext>
              </a:extLst>
            </p:cNvPr>
            <p:cNvSpPr/>
            <p:nvPr/>
          </p:nvSpPr>
          <p:spPr>
            <a:xfrm>
              <a:off x="7136514" y="4796611"/>
              <a:ext cx="2560509" cy="546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Less Data Preparation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Visualization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A1A85F-EDCC-4256-87EC-0723B242F27E}"/>
                </a:ext>
              </a:extLst>
            </p:cNvPr>
            <p:cNvSpPr txBox="1"/>
            <p:nvPr/>
          </p:nvSpPr>
          <p:spPr>
            <a:xfrm>
              <a:off x="7165236" y="5469907"/>
              <a:ext cx="34440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Overfitting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Heuristics (Greedy Algorithms)</a:t>
              </a:r>
            </a:p>
          </p:txBody>
        </p:sp>
        <p:pic>
          <p:nvPicPr>
            <p:cNvPr id="74" name="Graphic 73" descr="Checkbox Checked">
              <a:extLst>
                <a:ext uri="{FF2B5EF4-FFF2-40B4-BE49-F238E27FC236}">
                  <a16:creationId xmlns:a16="http://schemas.microsoft.com/office/drawing/2014/main" id="{BBA7B371-2D7E-4D13-8A6E-E2BB6AD16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8571" t="33333" r="30952" b="35539"/>
            <a:stretch/>
          </p:blipFill>
          <p:spPr>
            <a:xfrm>
              <a:off x="6623920" y="4932638"/>
              <a:ext cx="414985" cy="319139"/>
            </a:xfrm>
            <a:prstGeom prst="rect">
              <a:avLst/>
            </a:prstGeom>
          </p:spPr>
        </p:pic>
        <p:pic>
          <p:nvPicPr>
            <p:cNvPr id="75" name="Graphic 74" descr="Question Mark">
              <a:extLst>
                <a:ext uri="{FF2B5EF4-FFF2-40B4-BE49-F238E27FC236}">
                  <a16:creationId xmlns:a16="http://schemas.microsoft.com/office/drawing/2014/main" id="{5FE1A0B6-6841-4465-B6B9-B27E6F16B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919" y="5519244"/>
              <a:ext cx="414985" cy="414985"/>
            </a:xfrm>
            <a:prstGeom prst="rect">
              <a:avLst/>
            </a:prstGeom>
          </p:spPr>
        </p:pic>
      </p:grpSp>
      <p:sp>
        <p:nvSpPr>
          <p:cNvPr id="37" name="Google Shape;581;p83">
            <a:extLst>
              <a:ext uri="{FF2B5EF4-FFF2-40B4-BE49-F238E27FC236}">
                <a16:creationId xmlns:a16="http://schemas.microsoft.com/office/drawing/2014/main" id="{388F05A7-4C04-F14E-AEAE-F151B8709217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1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4"/>
          <p:cNvGrpSpPr/>
          <p:nvPr/>
        </p:nvGrpSpPr>
        <p:grpSpPr>
          <a:xfrm>
            <a:off x="1220337" y="2305722"/>
            <a:ext cx="1537870" cy="1534793"/>
            <a:chOff x="561752" y="2999240"/>
            <a:chExt cx="1537870" cy="1534793"/>
          </a:xfrm>
        </p:grpSpPr>
        <p:sp>
          <p:nvSpPr>
            <p:cNvPr id="237" name="Google Shape;237;p34"/>
            <p:cNvSpPr/>
            <p:nvPr/>
          </p:nvSpPr>
          <p:spPr>
            <a:xfrm>
              <a:off x="561752" y="2999240"/>
              <a:ext cx="1534795" cy="1534793"/>
            </a:xfrm>
            <a:prstGeom prst="ellipse">
              <a:avLst/>
            </a:prstGeom>
            <a:solidFill>
              <a:srgbClr val="16D16D"/>
            </a:solidFill>
            <a:ln w="127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5" b="1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38" name="Google Shape;238;p34"/>
            <p:cNvSpPr txBox="1"/>
            <p:nvPr/>
          </p:nvSpPr>
          <p:spPr>
            <a:xfrm>
              <a:off x="564827" y="3343756"/>
              <a:ext cx="1534795" cy="9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GB" sz="20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Binary</a:t>
              </a:r>
              <a:r>
                <a:rPr lang="en-GB" sz="24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 </a:t>
              </a:r>
              <a:endParaRPr sz="2400"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  <a:p>
              <a:pPr algn="ctr"/>
              <a:r>
                <a:rPr lang="en-GB" sz="20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Outcome</a:t>
              </a:r>
              <a:endParaRPr sz="2400"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239" name="Google Shape;239;p34"/>
          <p:cNvSpPr/>
          <p:nvPr/>
        </p:nvSpPr>
        <p:spPr>
          <a:xfrm>
            <a:off x="908461" y="3903030"/>
            <a:ext cx="2174100" cy="69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GB" sz="1865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defect = 1 </a:t>
            </a:r>
            <a:endParaRPr sz="1865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algn="ctr"/>
            <a:r>
              <a:rPr lang="en-GB" sz="1865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non-defect = 0</a:t>
            </a:r>
            <a:endParaRPr sz="1865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5" y="102178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2149030" y="173238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Data Modeling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258" name="Google Shape;258;p34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" name="Google Shape;501;p44">
            <a:extLst>
              <a:ext uri="{FF2B5EF4-FFF2-40B4-BE49-F238E27FC236}">
                <a16:creationId xmlns:a16="http://schemas.microsoft.com/office/drawing/2014/main" id="{D8775789-F36F-0346-83E2-9656A4110EB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B034B69-2497-C241-866B-149BDFC87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Methodologies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Success Criteria | Modeling | Results | Insurance Product</a:t>
            </a:r>
          </a:p>
        </p:txBody>
      </p:sp>
      <p:grpSp>
        <p:nvGrpSpPr>
          <p:cNvPr id="29" name="Google Shape;240;p34">
            <a:extLst>
              <a:ext uri="{FF2B5EF4-FFF2-40B4-BE49-F238E27FC236}">
                <a16:creationId xmlns:a16="http://schemas.microsoft.com/office/drawing/2014/main" id="{35984138-5ACA-42E9-8FBA-F9253088961E}"/>
              </a:ext>
            </a:extLst>
          </p:cNvPr>
          <p:cNvGrpSpPr/>
          <p:nvPr/>
        </p:nvGrpSpPr>
        <p:grpSpPr>
          <a:xfrm>
            <a:off x="3370110" y="2254925"/>
            <a:ext cx="1534795" cy="1534793"/>
            <a:chOff x="3240898" y="3020451"/>
            <a:chExt cx="1534795" cy="1534793"/>
          </a:xfrm>
        </p:grpSpPr>
        <p:sp>
          <p:nvSpPr>
            <p:cNvPr id="30" name="Google Shape;241;p34">
              <a:extLst>
                <a:ext uri="{FF2B5EF4-FFF2-40B4-BE49-F238E27FC236}">
                  <a16:creationId xmlns:a16="http://schemas.microsoft.com/office/drawing/2014/main" id="{EAC4F2C2-95E6-4CF7-982D-FDD91C26F849}"/>
                </a:ext>
              </a:extLst>
            </p:cNvPr>
            <p:cNvSpPr/>
            <p:nvPr/>
          </p:nvSpPr>
          <p:spPr>
            <a:xfrm>
              <a:off x="3240899" y="3020451"/>
              <a:ext cx="1534794" cy="1534793"/>
            </a:xfrm>
            <a:prstGeom prst="ellipse">
              <a:avLst/>
            </a:prstGeom>
            <a:noFill/>
            <a:ln w="19050" cap="flat" cmpd="sng">
              <a:solidFill>
                <a:srgbClr val="044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 dirty="0">
                <a:solidFill>
                  <a:srgbClr val="04482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1" name="Google Shape;242;p34">
              <a:extLst>
                <a:ext uri="{FF2B5EF4-FFF2-40B4-BE49-F238E27FC236}">
                  <a16:creationId xmlns:a16="http://schemas.microsoft.com/office/drawing/2014/main" id="{7C06214E-216C-44D9-B5B6-446DC9EEE52C}"/>
                </a:ext>
              </a:extLst>
            </p:cNvPr>
            <p:cNvSpPr txBox="1"/>
            <p:nvPr/>
          </p:nvSpPr>
          <p:spPr>
            <a:xfrm>
              <a:off x="3240898" y="3587234"/>
              <a:ext cx="1534795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GB" sz="2000" b="1" dirty="0">
                  <a:solidFill>
                    <a:srgbClr val="044824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Classifier</a:t>
              </a:r>
              <a:endParaRPr sz="2400" b="1" dirty="0">
                <a:solidFill>
                  <a:srgbClr val="04482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2A2DE8-938F-42FE-94E6-7C4B5E2F3204}"/>
              </a:ext>
            </a:extLst>
          </p:cNvPr>
          <p:cNvCxnSpPr>
            <a:cxnSpLocks/>
            <a:stCxn id="237" idx="6"/>
            <a:endCxn id="31" idx="1"/>
          </p:cNvCxnSpPr>
          <p:nvPr/>
        </p:nvCxnSpPr>
        <p:spPr>
          <a:xfrm flipV="1">
            <a:off x="2755132" y="3067930"/>
            <a:ext cx="614978" cy="518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33E1F47-ED26-4C70-AEE2-8AC90A36BDDF}"/>
              </a:ext>
            </a:extLst>
          </p:cNvPr>
          <p:cNvCxnSpPr>
            <a:cxnSpLocks/>
            <a:stCxn id="31" idx="3"/>
            <a:endCxn id="267" idx="2"/>
          </p:cNvCxnSpPr>
          <p:nvPr/>
        </p:nvCxnSpPr>
        <p:spPr>
          <a:xfrm flipV="1">
            <a:off x="4904905" y="1833179"/>
            <a:ext cx="974452" cy="1234751"/>
          </a:xfrm>
          <a:prstGeom prst="bentConnector3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168E3-82FC-4848-AA59-82C0CC7C8E59}"/>
              </a:ext>
            </a:extLst>
          </p:cNvPr>
          <p:cNvGrpSpPr/>
          <p:nvPr/>
        </p:nvGrpSpPr>
        <p:grpSpPr>
          <a:xfrm>
            <a:off x="5879357" y="1543287"/>
            <a:ext cx="4993627" cy="1936228"/>
            <a:chOff x="5879357" y="1654127"/>
            <a:chExt cx="4993627" cy="1936228"/>
          </a:xfrm>
        </p:grpSpPr>
        <p:sp>
          <p:nvSpPr>
            <p:cNvPr id="5" name="Google Shape;248;p34">
              <a:extLst>
                <a:ext uri="{FF2B5EF4-FFF2-40B4-BE49-F238E27FC236}">
                  <a16:creationId xmlns:a16="http://schemas.microsoft.com/office/drawing/2014/main" id="{71A7ADCA-E95A-48AC-94FB-0C648E591E53}"/>
                </a:ext>
              </a:extLst>
            </p:cNvPr>
            <p:cNvSpPr/>
            <p:nvPr/>
          </p:nvSpPr>
          <p:spPr>
            <a:xfrm>
              <a:off x="6107145" y="1654127"/>
              <a:ext cx="4765839" cy="604911"/>
            </a:xfrm>
            <a:prstGeom prst="roundRect">
              <a:avLst>
                <a:gd name="adj" fmla="val 9469"/>
              </a:avLst>
            </a:prstGeom>
            <a:solidFill>
              <a:srgbClr val="044824"/>
            </a:solidFill>
            <a:ln w="19050" cap="flat" cmpd="sng">
              <a:solidFill>
                <a:srgbClr val="0448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EF86B5-0C66-4A40-A620-794E5DBBCCC9}"/>
                </a:ext>
              </a:extLst>
            </p:cNvPr>
            <p:cNvSpPr txBox="1"/>
            <p:nvPr/>
          </p:nvSpPr>
          <p:spPr>
            <a:xfrm>
              <a:off x="6523238" y="1801561"/>
              <a:ext cx="43497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KNN</a:t>
              </a:r>
            </a:p>
          </p:txBody>
        </p:sp>
        <p:sp>
          <p:nvSpPr>
            <p:cNvPr id="23" name="Google Shape;250;p34">
              <a:extLst>
                <a:ext uri="{FF2B5EF4-FFF2-40B4-BE49-F238E27FC236}">
                  <a16:creationId xmlns:a16="http://schemas.microsoft.com/office/drawing/2014/main" id="{5FA05858-9756-4581-BB1F-1D8F6CA82578}"/>
                </a:ext>
              </a:extLst>
            </p:cNvPr>
            <p:cNvSpPr/>
            <p:nvPr/>
          </p:nvSpPr>
          <p:spPr>
            <a:xfrm>
              <a:off x="7136514" y="2318327"/>
              <a:ext cx="2560509" cy="546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Simple Algorithm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Dimensionality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4D15A3-BA13-4705-BBCD-0D14D4CAD0EB}"/>
                </a:ext>
              </a:extLst>
            </p:cNvPr>
            <p:cNvSpPr txBox="1"/>
            <p:nvPr/>
          </p:nvSpPr>
          <p:spPr>
            <a:xfrm>
              <a:off x="7136514" y="3005580"/>
              <a:ext cx="29609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Assumption of Linearity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Further Interpretation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283E673-E8B7-4C35-B132-06037366D86D}"/>
                </a:ext>
              </a:extLst>
            </p:cNvPr>
            <p:cNvGrpSpPr/>
            <p:nvPr/>
          </p:nvGrpSpPr>
          <p:grpSpPr>
            <a:xfrm>
              <a:off x="5879357" y="1715556"/>
              <a:ext cx="549729" cy="456925"/>
              <a:chOff x="5367729" y="1715556"/>
              <a:chExt cx="549729" cy="456925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D136AB20-467A-4BE9-A873-F0C96C4FE74A}"/>
                  </a:ext>
                </a:extLst>
              </p:cNvPr>
              <p:cNvSpPr/>
              <p:nvPr/>
            </p:nvSpPr>
            <p:spPr>
              <a:xfrm>
                <a:off x="5367729" y="1715556"/>
                <a:ext cx="455576" cy="456925"/>
              </a:xfrm>
              <a:prstGeom prst="ellipse">
                <a:avLst/>
              </a:prstGeom>
              <a:solidFill>
                <a:srgbClr val="0BD0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9D9BA94-C3FB-4E40-89B3-C6A2DD95E9BC}"/>
                  </a:ext>
                </a:extLst>
              </p:cNvPr>
              <p:cNvSpPr txBox="1"/>
              <p:nvPr/>
            </p:nvSpPr>
            <p:spPr>
              <a:xfrm>
                <a:off x="5427306" y="1763603"/>
                <a:ext cx="490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rPr>
                  <a:t>3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1" name="Graphic 50" descr="Checkbox Checked">
              <a:extLst>
                <a:ext uri="{FF2B5EF4-FFF2-40B4-BE49-F238E27FC236}">
                  <a16:creationId xmlns:a16="http://schemas.microsoft.com/office/drawing/2014/main" id="{D1FF48CC-78A6-44EC-AE70-89805F89F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8571" t="33333" r="30952" b="35539"/>
            <a:stretch/>
          </p:blipFill>
          <p:spPr>
            <a:xfrm>
              <a:off x="6623919" y="2489224"/>
              <a:ext cx="414985" cy="319139"/>
            </a:xfrm>
            <a:prstGeom prst="rect">
              <a:avLst/>
            </a:prstGeom>
          </p:spPr>
        </p:pic>
        <p:pic>
          <p:nvPicPr>
            <p:cNvPr id="53" name="Graphic 52" descr="Question Mark">
              <a:extLst>
                <a:ext uri="{FF2B5EF4-FFF2-40B4-BE49-F238E27FC236}">
                  <a16:creationId xmlns:a16="http://schemas.microsoft.com/office/drawing/2014/main" id="{3D407B72-D774-4923-96CA-F6B714A8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918" y="3075830"/>
              <a:ext cx="414985" cy="414985"/>
            </a:xfrm>
            <a:prstGeom prst="rect">
              <a:avLst/>
            </a:prstGeom>
          </p:spPr>
        </p:pic>
      </p:grp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8C1ECF2-7776-48BC-91DB-2B0585082E33}"/>
              </a:ext>
            </a:extLst>
          </p:cNvPr>
          <p:cNvCxnSpPr>
            <a:cxnSpLocks/>
            <a:stCxn id="31" idx="3"/>
            <a:endCxn id="142" idx="2"/>
          </p:cNvCxnSpPr>
          <p:nvPr/>
        </p:nvCxnSpPr>
        <p:spPr>
          <a:xfrm>
            <a:off x="4904905" y="3067930"/>
            <a:ext cx="974452" cy="113636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57E5B-51C1-471A-9A4D-57704DA720B4}"/>
              </a:ext>
            </a:extLst>
          </p:cNvPr>
          <p:cNvGrpSpPr/>
          <p:nvPr/>
        </p:nvGrpSpPr>
        <p:grpSpPr>
          <a:xfrm>
            <a:off x="5879357" y="3894489"/>
            <a:ext cx="4997966" cy="2045276"/>
            <a:chOff x="5879357" y="4005329"/>
            <a:chExt cx="4997966" cy="2045276"/>
          </a:xfrm>
        </p:grpSpPr>
        <p:sp>
          <p:nvSpPr>
            <p:cNvPr id="68" name="Google Shape;248;p34">
              <a:extLst>
                <a:ext uri="{FF2B5EF4-FFF2-40B4-BE49-F238E27FC236}">
                  <a16:creationId xmlns:a16="http://schemas.microsoft.com/office/drawing/2014/main" id="{DF0C541A-BB27-45A6-BE57-3BA5DFAF7A21}"/>
                </a:ext>
              </a:extLst>
            </p:cNvPr>
            <p:cNvSpPr/>
            <p:nvPr/>
          </p:nvSpPr>
          <p:spPr>
            <a:xfrm>
              <a:off x="6107145" y="4005329"/>
              <a:ext cx="4770178" cy="604911"/>
            </a:xfrm>
            <a:prstGeom prst="roundRect">
              <a:avLst>
                <a:gd name="adj" fmla="val 9469"/>
              </a:avLst>
            </a:prstGeom>
            <a:solidFill>
              <a:srgbClr val="044824"/>
            </a:solidFill>
            <a:ln w="19050" cap="flat" cmpd="sng">
              <a:solidFill>
                <a:srgbClr val="04482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C16F3D1-037C-4B3B-B349-1F93BF9A3FB5}"/>
                </a:ext>
              </a:extLst>
            </p:cNvPr>
            <p:cNvSpPr txBox="1"/>
            <p:nvPr/>
          </p:nvSpPr>
          <p:spPr>
            <a:xfrm>
              <a:off x="6527577" y="4184842"/>
              <a:ext cx="4349746" cy="3139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GB" sz="1800" b="1" dirty="0" err="1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XGBoost</a:t>
              </a:r>
              <a:endParaRPr lang="en-GB" sz="1800" b="1" dirty="0">
                <a:solidFill>
                  <a:schemeClr val="bg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02DF7A3-CF52-4FF3-9755-BB73AE63F036}"/>
                </a:ext>
              </a:extLst>
            </p:cNvPr>
            <p:cNvGrpSpPr/>
            <p:nvPr/>
          </p:nvGrpSpPr>
          <p:grpSpPr>
            <a:xfrm>
              <a:off x="5879357" y="4086676"/>
              <a:ext cx="549729" cy="456925"/>
              <a:chOff x="5367729" y="1770976"/>
              <a:chExt cx="549729" cy="456925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668214FF-A7A6-4185-BBBA-2C7EDB94A03A}"/>
                  </a:ext>
                </a:extLst>
              </p:cNvPr>
              <p:cNvSpPr/>
              <p:nvPr/>
            </p:nvSpPr>
            <p:spPr>
              <a:xfrm>
                <a:off x="5367729" y="1770976"/>
                <a:ext cx="455576" cy="456925"/>
              </a:xfrm>
              <a:prstGeom prst="ellipse">
                <a:avLst/>
              </a:prstGeom>
              <a:solidFill>
                <a:srgbClr val="0BD0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464DE41-7F43-422D-AF88-794FC8F01214}"/>
                  </a:ext>
                </a:extLst>
              </p:cNvPr>
              <p:cNvSpPr txBox="1"/>
              <p:nvPr/>
            </p:nvSpPr>
            <p:spPr>
              <a:xfrm>
                <a:off x="5427306" y="1819023"/>
                <a:ext cx="490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rPr>
                  <a:t>4</a:t>
                </a:r>
                <a:endParaRPr lang="en-CA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Google Shape;250;p34">
              <a:extLst>
                <a:ext uri="{FF2B5EF4-FFF2-40B4-BE49-F238E27FC236}">
                  <a16:creationId xmlns:a16="http://schemas.microsoft.com/office/drawing/2014/main" id="{E283A11B-39AF-4042-A98D-EC83328FA225}"/>
                </a:ext>
              </a:extLst>
            </p:cNvPr>
            <p:cNvSpPr/>
            <p:nvPr/>
          </p:nvSpPr>
          <p:spPr>
            <a:xfrm>
              <a:off x="7136515" y="4755604"/>
              <a:ext cx="2560509" cy="546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Shorter Running </a:t>
              </a:r>
              <a:r>
                <a:rPr lang="en-GB" sz="1600" dirty="0" err="1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tim</a:t>
              </a:r>
              <a:r>
                <a:rPr lang="en-US" altLang="zh-CN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Parallelizable</a:t>
              </a:r>
              <a:endParaRPr lang="en-US" sz="16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A1A85F-EDCC-4256-87EC-0723B242F27E}"/>
                </a:ext>
              </a:extLst>
            </p:cNvPr>
            <p:cNvSpPr txBox="1"/>
            <p:nvPr/>
          </p:nvSpPr>
          <p:spPr>
            <a:xfrm>
              <a:off x="7136514" y="5465830"/>
              <a:ext cx="369690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Converts Categorical Data into One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Hot Encoding</a:t>
              </a:r>
            </a:p>
          </p:txBody>
        </p:sp>
        <p:pic>
          <p:nvPicPr>
            <p:cNvPr id="74" name="Graphic 73" descr="Checkbox Checked">
              <a:extLst>
                <a:ext uri="{FF2B5EF4-FFF2-40B4-BE49-F238E27FC236}">
                  <a16:creationId xmlns:a16="http://schemas.microsoft.com/office/drawing/2014/main" id="{BBA7B371-2D7E-4D13-8A6E-E2BB6AD16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8571" t="33333" r="30952" b="35539"/>
            <a:stretch/>
          </p:blipFill>
          <p:spPr>
            <a:xfrm>
              <a:off x="6623919" y="4949474"/>
              <a:ext cx="414985" cy="319139"/>
            </a:xfrm>
            <a:prstGeom prst="rect">
              <a:avLst/>
            </a:prstGeom>
          </p:spPr>
        </p:pic>
        <p:pic>
          <p:nvPicPr>
            <p:cNvPr id="75" name="Graphic 74" descr="Question Mark">
              <a:extLst>
                <a:ext uri="{FF2B5EF4-FFF2-40B4-BE49-F238E27FC236}">
                  <a16:creationId xmlns:a16="http://schemas.microsoft.com/office/drawing/2014/main" id="{5FE1A0B6-6841-4465-B6B9-B27E6F16B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918" y="5536080"/>
              <a:ext cx="414985" cy="414985"/>
            </a:xfrm>
            <a:prstGeom prst="rect">
              <a:avLst/>
            </a:prstGeom>
          </p:spPr>
        </p:pic>
      </p:grpSp>
      <p:sp>
        <p:nvSpPr>
          <p:cNvPr id="37" name="Google Shape;581;p83">
            <a:extLst>
              <a:ext uri="{FF2B5EF4-FFF2-40B4-BE49-F238E27FC236}">
                <a16:creationId xmlns:a16="http://schemas.microsoft.com/office/drawing/2014/main" id="{B46C36A6-5724-B647-B1A4-3A099EA6FCC3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7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5" y="102178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2149030" y="173238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Success Criteria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286" name="Google Shape;286;p35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菱形 42">
            <a:extLst>
              <a:ext uri="{FF2B5EF4-FFF2-40B4-BE49-F238E27FC236}">
                <a16:creationId xmlns:a16="http://schemas.microsoft.com/office/drawing/2014/main" id="{3D1FE351-6066-DD4C-B902-555AD26AAE13}"/>
              </a:ext>
            </a:extLst>
          </p:cNvPr>
          <p:cNvSpPr/>
          <p:nvPr/>
        </p:nvSpPr>
        <p:spPr>
          <a:xfrm>
            <a:off x="2387135" y="2960541"/>
            <a:ext cx="694176" cy="692149"/>
          </a:xfrm>
          <a:prstGeom prst="diamond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08" tIns="60955" rIns="121908" bIns="6095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菱形 43">
            <a:extLst>
              <a:ext uri="{FF2B5EF4-FFF2-40B4-BE49-F238E27FC236}">
                <a16:creationId xmlns:a16="http://schemas.microsoft.com/office/drawing/2014/main" id="{ED8FFF30-25DF-3148-9ADC-E580DDFE7578}"/>
              </a:ext>
            </a:extLst>
          </p:cNvPr>
          <p:cNvSpPr/>
          <p:nvPr/>
        </p:nvSpPr>
        <p:spPr>
          <a:xfrm>
            <a:off x="4632001" y="1942116"/>
            <a:ext cx="694176" cy="694267"/>
          </a:xfrm>
          <a:prstGeom prst="diamond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08" tIns="60955" rIns="121908" bIns="6095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" name="菱形 45">
            <a:extLst>
              <a:ext uri="{FF2B5EF4-FFF2-40B4-BE49-F238E27FC236}">
                <a16:creationId xmlns:a16="http://schemas.microsoft.com/office/drawing/2014/main" id="{8545AF8D-4891-864B-9D37-4884FFD24741}"/>
              </a:ext>
            </a:extLst>
          </p:cNvPr>
          <p:cNvSpPr/>
          <p:nvPr/>
        </p:nvSpPr>
        <p:spPr>
          <a:xfrm>
            <a:off x="6847639" y="2958423"/>
            <a:ext cx="694176" cy="694267"/>
          </a:xfrm>
          <a:prstGeom prst="diamond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08" tIns="60955" rIns="121908" bIns="6095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4D900D-B3A7-8740-A1DB-4B90A52DB83C}"/>
              </a:ext>
            </a:extLst>
          </p:cNvPr>
          <p:cNvGrpSpPr/>
          <p:nvPr/>
        </p:nvGrpSpPr>
        <p:grpSpPr>
          <a:xfrm>
            <a:off x="7404140" y="1846976"/>
            <a:ext cx="1822212" cy="1820333"/>
            <a:chOff x="6746206" y="1860616"/>
            <a:chExt cx="1822212" cy="1820333"/>
          </a:xfrm>
        </p:grpSpPr>
        <p:sp>
          <p:nvSpPr>
            <p:cNvPr id="31" name="菱形 41">
              <a:extLst>
                <a:ext uri="{FF2B5EF4-FFF2-40B4-BE49-F238E27FC236}">
                  <a16:creationId xmlns:a16="http://schemas.microsoft.com/office/drawing/2014/main" id="{D67A67A8-810E-4C4F-83CA-C41CE49F307B}"/>
                </a:ext>
              </a:extLst>
            </p:cNvPr>
            <p:cNvSpPr/>
            <p:nvPr/>
          </p:nvSpPr>
          <p:spPr>
            <a:xfrm>
              <a:off x="6746206" y="1860616"/>
              <a:ext cx="1822212" cy="1820333"/>
            </a:xfrm>
            <a:prstGeom prst="diamond">
              <a:avLst/>
            </a:prstGeom>
            <a:solidFill>
              <a:srgbClr val="A3E6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08" tIns="60955" rIns="121908" bIns="6095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" name="KSO_Shape">
              <a:extLst>
                <a:ext uri="{FF2B5EF4-FFF2-40B4-BE49-F238E27FC236}">
                  <a16:creationId xmlns:a16="http://schemas.microsoft.com/office/drawing/2014/main" id="{90AEFCB2-9F3E-2849-AECA-F3A4E488B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228" y="2396280"/>
              <a:ext cx="512167" cy="698500"/>
            </a:xfrm>
            <a:custGeom>
              <a:avLst/>
              <a:gdLst>
                <a:gd name="T0" fmla="*/ 821150 w 1122363"/>
                <a:gd name="T1" fmla="*/ 1319439 h 1531938"/>
                <a:gd name="T2" fmla="*/ 818610 w 1122363"/>
                <a:gd name="T3" fmla="*/ 1374324 h 1531938"/>
                <a:gd name="T4" fmla="*/ 763001 w 1122363"/>
                <a:gd name="T5" fmla="*/ 1407818 h 1531938"/>
                <a:gd name="T6" fmla="*/ 617712 w 1122363"/>
                <a:gd name="T7" fmla="*/ 1069756 h 1531938"/>
                <a:gd name="T8" fmla="*/ 595045 w 1122363"/>
                <a:gd name="T9" fmla="*/ 1020228 h 1531938"/>
                <a:gd name="T10" fmla="*/ 616862 w 1122363"/>
                <a:gd name="T11" fmla="*/ 985788 h 1531938"/>
                <a:gd name="T12" fmla="*/ 638822 w 1122363"/>
                <a:gd name="T13" fmla="*/ 861065 h 1531938"/>
                <a:gd name="T14" fmla="*/ 533011 w 1122363"/>
                <a:gd name="T15" fmla="*/ 900272 h 1531938"/>
                <a:gd name="T16" fmla="*/ 472344 w 1122363"/>
                <a:gd name="T17" fmla="*/ 959225 h 1531938"/>
                <a:gd name="T18" fmla="*/ 447514 w 1122363"/>
                <a:gd name="T19" fmla="*/ 1068950 h 1531938"/>
                <a:gd name="T20" fmla="*/ 483631 w 1122363"/>
                <a:gd name="T21" fmla="*/ 1155544 h 1531938"/>
                <a:gd name="T22" fmla="*/ 563202 w 1122363"/>
                <a:gd name="T23" fmla="*/ 1213369 h 1531938"/>
                <a:gd name="T24" fmla="*/ 641644 w 1122363"/>
                <a:gd name="T25" fmla="*/ 1407149 h 1531938"/>
                <a:gd name="T26" fmla="*/ 522288 w 1122363"/>
                <a:gd name="T27" fmla="*/ 1360326 h 1531938"/>
                <a:gd name="T28" fmla="*/ 562920 w 1122363"/>
                <a:gd name="T29" fmla="*/ 1503052 h 1531938"/>
                <a:gd name="T30" fmla="*/ 767489 w 1122363"/>
                <a:gd name="T31" fmla="*/ 1526182 h 1531938"/>
                <a:gd name="T32" fmla="*/ 873019 w 1122363"/>
                <a:gd name="T33" fmla="*/ 1493462 h 1531938"/>
                <a:gd name="T34" fmla="*/ 940739 w 1122363"/>
                <a:gd name="T35" fmla="*/ 1437049 h 1531938"/>
                <a:gd name="T36" fmla="*/ 975445 w 1122363"/>
                <a:gd name="T37" fmla="*/ 1352710 h 1531938"/>
                <a:gd name="T38" fmla="*/ 957387 w 1122363"/>
                <a:gd name="T39" fmla="*/ 1244960 h 1531938"/>
                <a:gd name="T40" fmla="*/ 862579 w 1122363"/>
                <a:gd name="T41" fmla="*/ 1159211 h 1531938"/>
                <a:gd name="T42" fmla="*/ 777366 w 1122363"/>
                <a:gd name="T43" fmla="*/ 984893 h 1531938"/>
                <a:gd name="T44" fmla="*/ 941021 w 1122363"/>
                <a:gd name="T45" fmla="*/ 1068103 h 1531938"/>
                <a:gd name="T46" fmla="*/ 812918 w 1122363"/>
                <a:gd name="T47" fmla="*/ 868963 h 1531938"/>
                <a:gd name="T48" fmla="*/ 768618 w 1122363"/>
                <a:gd name="T49" fmla="*/ 464758 h 1531938"/>
                <a:gd name="T50" fmla="*/ 956258 w 1122363"/>
                <a:gd name="T51" fmla="*/ 515531 h 1531938"/>
                <a:gd name="T52" fmla="*/ 1106652 w 1122363"/>
                <a:gd name="T53" fmla="*/ 632589 h 1531938"/>
                <a:gd name="T54" fmla="*/ 1227702 w 1122363"/>
                <a:gd name="T55" fmla="*/ 820164 h 1531938"/>
                <a:gd name="T56" fmla="*/ 1327023 w 1122363"/>
                <a:gd name="T57" fmla="*/ 1081925 h 1531938"/>
                <a:gd name="T58" fmla="*/ 1396717 w 1122363"/>
                <a:gd name="T59" fmla="*/ 1393892 h 1531938"/>
                <a:gd name="T60" fmla="*/ 1355239 w 1122363"/>
                <a:gd name="T61" fmla="*/ 1597827 h 1531938"/>
                <a:gd name="T62" fmla="*/ 1228829 w 1122363"/>
                <a:gd name="T63" fmla="*/ 1750144 h 1531938"/>
                <a:gd name="T64" fmla="*/ 1040908 w 1122363"/>
                <a:gd name="T65" fmla="*/ 1850561 h 1531938"/>
                <a:gd name="T66" fmla="*/ 813764 w 1122363"/>
                <a:gd name="T67" fmla="*/ 1899358 h 1531938"/>
                <a:gd name="T68" fmla="*/ 571385 w 1122363"/>
                <a:gd name="T69" fmla="*/ 1896538 h 1531938"/>
                <a:gd name="T70" fmla="*/ 341985 w 1122363"/>
                <a:gd name="T71" fmla="*/ 1837867 h 1531938"/>
                <a:gd name="T72" fmla="*/ 152933 w 1122363"/>
                <a:gd name="T73" fmla="*/ 1725604 h 1531938"/>
                <a:gd name="T74" fmla="*/ 31320 w 1122363"/>
                <a:gd name="T75" fmla="*/ 1563133 h 1531938"/>
                <a:gd name="T76" fmla="*/ 3668 w 1122363"/>
                <a:gd name="T77" fmla="*/ 1352710 h 1531938"/>
                <a:gd name="T78" fmla="*/ 126691 w 1122363"/>
                <a:gd name="T79" fmla="*/ 958096 h 1531938"/>
                <a:gd name="T80" fmla="*/ 230811 w 1122363"/>
                <a:gd name="T81" fmla="*/ 743160 h 1531938"/>
                <a:gd name="T82" fmla="*/ 362301 w 1122363"/>
                <a:gd name="T83" fmla="*/ 582099 h 1531938"/>
                <a:gd name="T84" fmla="*/ 534421 w 1122363"/>
                <a:gd name="T85" fmla="*/ 485632 h 1531938"/>
                <a:gd name="T86" fmla="*/ 596426 w 1122363"/>
                <a:gd name="T87" fmla="*/ 1978 h 1531938"/>
                <a:gd name="T88" fmla="*/ 686940 w 1122363"/>
                <a:gd name="T89" fmla="*/ 37299 h 1531938"/>
                <a:gd name="T90" fmla="*/ 778299 w 1122363"/>
                <a:gd name="T91" fmla="*/ 32213 h 1531938"/>
                <a:gd name="T92" fmla="*/ 882912 w 1122363"/>
                <a:gd name="T93" fmla="*/ 282 h 1531938"/>
                <a:gd name="T94" fmla="*/ 944383 w 1122363"/>
                <a:gd name="T95" fmla="*/ 34192 h 1531938"/>
                <a:gd name="T96" fmla="*/ 991755 w 1122363"/>
                <a:gd name="T97" fmla="*/ 157394 h 1531938"/>
                <a:gd name="T98" fmla="*/ 1048714 w 1122363"/>
                <a:gd name="T99" fmla="*/ 165023 h 1531938"/>
                <a:gd name="T100" fmla="*/ 1092702 w 1122363"/>
                <a:gd name="T101" fmla="*/ 159655 h 1531938"/>
                <a:gd name="T102" fmla="*/ 1063377 w 1122363"/>
                <a:gd name="T103" fmla="*/ 261663 h 1531938"/>
                <a:gd name="T104" fmla="*/ 978784 w 1122363"/>
                <a:gd name="T105" fmla="*/ 348130 h 1531938"/>
                <a:gd name="T106" fmla="*/ 836387 w 1122363"/>
                <a:gd name="T107" fmla="*/ 422166 h 1531938"/>
                <a:gd name="T108" fmla="*/ 657614 w 1122363"/>
                <a:gd name="T109" fmla="*/ 404646 h 1531938"/>
                <a:gd name="T110" fmla="*/ 554694 w 1122363"/>
                <a:gd name="T111" fmla="*/ 419340 h 1531938"/>
                <a:gd name="T112" fmla="*/ 313322 w 1122363"/>
                <a:gd name="T113" fmla="*/ 219560 h 1531938"/>
                <a:gd name="T114" fmla="*/ 410321 w 1122363"/>
                <a:gd name="T115" fmla="*/ 170392 h 1531938"/>
                <a:gd name="T116" fmla="*/ 485327 w 1122363"/>
                <a:gd name="T117" fmla="*/ 159089 h 1531938"/>
                <a:gd name="T118" fmla="*/ 519164 w 1122363"/>
                <a:gd name="T119" fmla="*/ 54537 h 15319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21908" tIns="60955" rIns="121908" bIns="60955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4AF7D-B6EC-A54D-9FDF-82F9B9ADDD57}"/>
              </a:ext>
            </a:extLst>
          </p:cNvPr>
          <p:cNvGrpSpPr/>
          <p:nvPr/>
        </p:nvGrpSpPr>
        <p:grpSpPr>
          <a:xfrm>
            <a:off x="2933737" y="1875689"/>
            <a:ext cx="1820096" cy="1820333"/>
            <a:chOff x="2726707" y="1860616"/>
            <a:chExt cx="1820096" cy="1820333"/>
          </a:xfrm>
        </p:grpSpPr>
        <p:sp>
          <p:nvSpPr>
            <p:cNvPr id="29" name="菱形 39">
              <a:extLst>
                <a:ext uri="{FF2B5EF4-FFF2-40B4-BE49-F238E27FC236}">
                  <a16:creationId xmlns:a16="http://schemas.microsoft.com/office/drawing/2014/main" id="{65F550D4-F281-B94A-BE0A-993EAE2E38B0}"/>
                </a:ext>
              </a:extLst>
            </p:cNvPr>
            <p:cNvSpPr/>
            <p:nvPr/>
          </p:nvSpPr>
          <p:spPr>
            <a:xfrm>
              <a:off x="2726707" y="1860616"/>
              <a:ext cx="1820096" cy="1820333"/>
            </a:xfrm>
            <a:prstGeom prst="diamond">
              <a:avLst/>
            </a:prstGeom>
            <a:solidFill>
              <a:srgbClr val="8ACC8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08" tIns="60955" rIns="121908" bIns="6095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7" name="KSO_Shape">
              <a:extLst>
                <a:ext uri="{FF2B5EF4-FFF2-40B4-BE49-F238E27FC236}">
                  <a16:creationId xmlns:a16="http://schemas.microsoft.com/office/drawing/2014/main" id="{7AD35287-D368-2E49-809C-A6BF4B331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726" y="2520280"/>
              <a:ext cx="549773" cy="593377"/>
            </a:xfrm>
            <a:custGeom>
              <a:avLst/>
              <a:gdLst>
                <a:gd name="T0" fmla="*/ 883582 w 2298700"/>
                <a:gd name="T1" fmla="*/ 1295872 h 2298700"/>
                <a:gd name="T2" fmla="*/ 899660 w 2298700"/>
                <a:gd name="T3" fmla="*/ 1824434 h 2298700"/>
                <a:gd name="T4" fmla="*/ 870674 w 2298700"/>
                <a:gd name="T5" fmla="*/ 1867800 h 2298700"/>
                <a:gd name="T6" fmla="*/ 472571 w 2298700"/>
                <a:gd name="T7" fmla="*/ 1870524 h 2298700"/>
                <a:gd name="T8" fmla="*/ 439282 w 2298700"/>
                <a:gd name="T9" fmla="*/ 1829883 h 2298700"/>
                <a:gd name="T10" fmla="*/ 450831 w 2298700"/>
                <a:gd name="T11" fmla="*/ 1299959 h 2298700"/>
                <a:gd name="T12" fmla="*/ 1168971 w 2298700"/>
                <a:gd name="T13" fmla="*/ 903287 h 2298700"/>
                <a:gd name="T14" fmla="*/ 1561900 w 2298700"/>
                <a:gd name="T15" fmla="*/ 923717 h 2298700"/>
                <a:gd name="T16" fmla="*/ 1573443 w 2298700"/>
                <a:gd name="T17" fmla="*/ 1829892 h 2298700"/>
                <a:gd name="T18" fmla="*/ 1540624 w 2298700"/>
                <a:gd name="T19" fmla="*/ 1870524 h 2298700"/>
                <a:gd name="T20" fmla="*/ 1142262 w 2298700"/>
                <a:gd name="T21" fmla="*/ 1867800 h 2298700"/>
                <a:gd name="T22" fmla="*/ 1113291 w 2298700"/>
                <a:gd name="T23" fmla="*/ 1824444 h 2298700"/>
                <a:gd name="T24" fmla="*/ 1129361 w 2298700"/>
                <a:gd name="T25" fmla="*/ 919404 h 2298700"/>
                <a:gd name="T26" fmla="*/ 2191940 w 2298700"/>
                <a:gd name="T27" fmla="*/ 450850 h 2298700"/>
                <a:gd name="T28" fmla="*/ 2238385 w 2298700"/>
                <a:gd name="T29" fmla="*/ 475582 h 2298700"/>
                <a:gd name="T30" fmla="*/ 2245636 w 2298700"/>
                <a:gd name="T31" fmla="*/ 1835358 h 2298700"/>
                <a:gd name="T32" fmla="*/ 2208706 w 2298700"/>
                <a:gd name="T33" fmla="*/ 1872115 h 2298700"/>
                <a:gd name="T34" fmla="*/ 1810633 w 2298700"/>
                <a:gd name="T35" fmla="*/ 1865309 h 2298700"/>
                <a:gd name="T36" fmla="*/ 1785938 w 2298700"/>
                <a:gd name="T37" fmla="*/ 1818568 h 2298700"/>
                <a:gd name="T38" fmla="*/ 1806329 w 2298700"/>
                <a:gd name="T39" fmla="*/ 463556 h 2298700"/>
                <a:gd name="T40" fmla="*/ 1464870 w 2298700"/>
                <a:gd name="T41" fmla="*/ 38100 h 2298700"/>
                <a:gd name="T42" fmla="*/ 1493876 w 2298700"/>
                <a:gd name="T43" fmla="*/ 48317 h 2298700"/>
                <a:gd name="T44" fmla="*/ 1512005 w 2298700"/>
                <a:gd name="T45" fmla="*/ 72609 h 2298700"/>
                <a:gd name="T46" fmla="*/ 1540105 w 2298700"/>
                <a:gd name="T47" fmla="*/ 509198 h 2298700"/>
                <a:gd name="T48" fmla="*/ 1503847 w 2298700"/>
                <a:gd name="T49" fmla="*/ 543253 h 2298700"/>
                <a:gd name="T50" fmla="*/ 1459205 w 2298700"/>
                <a:gd name="T51" fmla="*/ 535761 h 2298700"/>
                <a:gd name="T52" fmla="*/ 1437677 w 2298700"/>
                <a:gd name="T53" fmla="*/ 503749 h 2298700"/>
                <a:gd name="T54" fmla="*/ 1348845 w 2298700"/>
                <a:gd name="T55" fmla="*/ 357311 h 2298700"/>
                <a:gd name="T56" fmla="*/ 1214465 w 2298700"/>
                <a:gd name="T57" fmla="*/ 507608 h 2298700"/>
                <a:gd name="T58" fmla="*/ 1010062 w 2298700"/>
                <a:gd name="T59" fmla="*/ 669711 h 2298700"/>
                <a:gd name="T60" fmla="*/ 834212 w 2298700"/>
                <a:gd name="T61" fmla="*/ 763477 h 2298700"/>
                <a:gd name="T62" fmla="*/ 682609 w 2298700"/>
                <a:gd name="T63" fmla="*/ 817965 h 2298700"/>
                <a:gd name="T64" fmla="*/ 523528 w 2298700"/>
                <a:gd name="T65" fmla="*/ 852928 h 2298700"/>
                <a:gd name="T66" fmla="*/ 404104 w 2298700"/>
                <a:gd name="T67" fmla="*/ 862464 h 2298700"/>
                <a:gd name="T68" fmla="*/ 374191 w 2298700"/>
                <a:gd name="T69" fmla="*/ 838852 h 2298700"/>
                <a:gd name="T70" fmla="*/ 369206 w 2298700"/>
                <a:gd name="T71" fmla="*/ 795034 h 2298700"/>
                <a:gd name="T72" fmla="*/ 405237 w 2298700"/>
                <a:gd name="T73" fmla="*/ 760071 h 2298700"/>
                <a:gd name="T74" fmla="*/ 535765 w 2298700"/>
                <a:gd name="T75" fmla="*/ 742589 h 2298700"/>
                <a:gd name="T76" fmla="*/ 679890 w 2298700"/>
                <a:gd name="T77" fmla="*/ 706945 h 2298700"/>
                <a:gd name="T78" fmla="*/ 816536 w 2298700"/>
                <a:gd name="T79" fmla="*/ 654273 h 2298700"/>
                <a:gd name="T80" fmla="*/ 989667 w 2298700"/>
                <a:gd name="T81" fmla="*/ 554832 h 2298700"/>
                <a:gd name="T82" fmla="*/ 1171862 w 2298700"/>
                <a:gd name="T83" fmla="*/ 398859 h 2298700"/>
                <a:gd name="T84" fmla="*/ 1282675 w 2298700"/>
                <a:gd name="T85" fmla="*/ 267178 h 2298700"/>
                <a:gd name="T86" fmla="*/ 1087110 w 2298700"/>
                <a:gd name="T87" fmla="*/ 283979 h 2298700"/>
                <a:gd name="T88" fmla="*/ 1044054 w 2298700"/>
                <a:gd name="T89" fmla="*/ 259005 h 2298700"/>
                <a:gd name="T90" fmla="*/ 1040654 w 2298700"/>
                <a:gd name="T91" fmla="*/ 208376 h 2298700"/>
                <a:gd name="T92" fmla="*/ 1446288 w 2298700"/>
                <a:gd name="T93" fmla="*/ 40370 h 2298700"/>
                <a:gd name="T94" fmla="*/ 128386 w 2298700"/>
                <a:gd name="T95" fmla="*/ 3403 h 2298700"/>
                <a:gd name="T96" fmla="*/ 171711 w 2298700"/>
                <a:gd name="T97" fmla="*/ 26993 h 2298700"/>
                <a:gd name="T98" fmla="*/ 199157 w 2298700"/>
                <a:gd name="T99" fmla="*/ 67596 h 2298700"/>
                <a:gd name="T100" fmla="*/ 2201163 w 2298700"/>
                <a:gd name="T101" fmla="*/ 2093192 h 2298700"/>
                <a:gd name="T102" fmla="*/ 2249251 w 2298700"/>
                <a:gd name="T103" fmla="*/ 2107936 h 2298700"/>
                <a:gd name="T104" fmla="*/ 2283729 w 2298700"/>
                <a:gd name="T105" fmla="*/ 2142414 h 2298700"/>
                <a:gd name="T106" fmla="*/ 2298473 w 2298700"/>
                <a:gd name="T107" fmla="*/ 2190729 h 2298700"/>
                <a:gd name="T108" fmla="*/ 2288720 w 2298700"/>
                <a:gd name="T109" fmla="*/ 2240405 h 2298700"/>
                <a:gd name="T110" fmla="*/ 2257417 w 2298700"/>
                <a:gd name="T111" fmla="*/ 2278059 h 2298700"/>
                <a:gd name="T112" fmla="*/ 2211597 w 2298700"/>
                <a:gd name="T113" fmla="*/ 2297566 h 2298700"/>
                <a:gd name="T114" fmla="*/ 72132 w 2298700"/>
                <a:gd name="T115" fmla="*/ 2294164 h 2298700"/>
                <a:gd name="T116" fmla="*/ 29715 w 2298700"/>
                <a:gd name="T117" fmla="*/ 2268532 h 2298700"/>
                <a:gd name="T118" fmla="*/ 4537 w 2298700"/>
                <a:gd name="T119" fmla="*/ 2226568 h 2298700"/>
                <a:gd name="T120" fmla="*/ 907 w 2298700"/>
                <a:gd name="T121" fmla="*/ 87330 h 2298700"/>
                <a:gd name="T122" fmla="*/ 20188 w 2298700"/>
                <a:gd name="T123" fmla="*/ 41510 h 2298700"/>
                <a:gd name="T124" fmla="*/ 57842 w 2298700"/>
                <a:gd name="T125" fmla="*/ 10434 h 2298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8700" h="2298700">
                  <a:moveTo>
                    <a:pt x="494084" y="1279525"/>
                  </a:moveTo>
                  <a:lnTo>
                    <a:pt x="844179" y="1279525"/>
                  </a:lnTo>
                  <a:lnTo>
                    <a:pt x="849841" y="1279752"/>
                  </a:lnTo>
                  <a:lnTo>
                    <a:pt x="855502" y="1280660"/>
                  </a:lnTo>
                  <a:lnTo>
                    <a:pt x="860710" y="1282023"/>
                  </a:lnTo>
                  <a:lnTo>
                    <a:pt x="865692" y="1283839"/>
                  </a:lnTo>
                  <a:lnTo>
                    <a:pt x="870674" y="1286109"/>
                  </a:lnTo>
                  <a:lnTo>
                    <a:pt x="875203" y="1289061"/>
                  </a:lnTo>
                  <a:lnTo>
                    <a:pt x="879732" y="1292467"/>
                  </a:lnTo>
                  <a:lnTo>
                    <a:pt x="883582" y="1295872"/>
                  </a:lnTo>
                  <a:lnTo>
                    <a:pt x="887205" y="1299959"/>
                  </a:lnTo>
                  <a:lnTo>
                    <a:pt x="890602" y="1304273"/>
                  </a:lnTo>
                  <a:lnTo>
                    <a:pt x="893320" y="1308814"/>
                  </a:lnTo>
                  <a:lnTo>
                    <a:pt x="895584" y="1313809"/>
                  </a:lnTo>
                  <a:lnTo>
                    <a:pt x="897396" y="1319031"/>
                  </a:lnTo>
                  <a:lnTo>
                    <a:pt x="898981" y="1324480"/>
                  </a:lnTo>
                  <a:lnTo>
                    <a:pt x="899660" y="1329702"/>
                  </a:lnTo>
                  <a:lnTo>
                    <a:pt x="900113" y="1335378"/>
                  </a:lnTo>
                  <a:lnTo>
                    <a:pt x="900113" y="1818531"/>
                  </a:lnTo>
                  <a:lnTo>
                    <a:pt x="899660" y="1824434"/>
                  </a:lnTo>
                  <a:lnTo>
                    <a:pt x="898981" y="1829883"/>
                  </a:lnTo>
                  <a:lnTo>
                    <a:pt x="897396" y="1835332"/>
                  </a:lnTo>
                  <a:lnTo>
                    <a:pt x="895584" y="1840554"/>
                  </a:lnTo>
                  <a:lnTo>
                    <a:pt x="893320" y="1845322"/>
                  </a:lnTo>
                  <a:lnTo>
                    <a:pt x="890602" y="1850090"/>
                  </a:lnTo>
                  <a:lnTo>
                    <a:pt x="887205" y="1854404"/>
                  </a:lnTo>
                  <a:lnTo>
                    <a:pt x="883582" y="1858264"/>
                  </a:lnTo>
                  <a:lnTo>
                    <a:pt x="879732" y="1861897"/>
                  </a:lnTo>
                  <a:lnTo>
                    <a:pt x="875203" y="1865302"/>
                  </a:lnTo>
                  <a:lnTo>
                    <a:pt x="870674" y="1867800"/>
                  </a:lnTo>
                  <a:lnTo>
                    <a:pt x="865692" y="1870524"/>
                  </a:lnTo>
                  <a:lnTo>
                    <a:pt x="860710" y="1872114"/>
                  </a:lnTo>
                  <a:lnTo>
                    <a:pt x="855502" y="1873476"/>
                  </a:lnTo>
                  <a:lnTo>
                    <a:pt x="849841" y="1874611"/>
                  </a:lnTo>
                  <a:lnTo>
                    <a:pt x="844179" y="1874838"/>
                  </a:lnTo>
                  <a:lnTo>
                    <a:pt x="494084" y="1874838"/>
                  </a:lnTo>
                  <a:lnTo>
                    <a:pt x="488423" y="1874611"/>
                  </a:lnTo>
                  <a:lnTo>
                    <a:pt x="482761" y="1873476"/>
                  </a:lnTo>
                  <a:lnTo>
                    <a:pt x="477326" y="1872114"/>
                  </a:lnTo>
                  <a:lnTo>
                    <a:pt x="472571" y="1870524"/>
                  </a:lnTo>
                  <a:lnTo>
                    <a:pt x="467589" y="1867800"/>
                  </a:lnTo>
                  <a:lnTo>
                    <a:pt x="463060" y="1865302"/>
                  </a:lnTo>
                  <a:lnTo>
                    <a:pt x="458531" y="1861897"/>
                  </a:lnTo>
                  <a:lnTo>
                    <a:pt x="454455" y="1858264"/>
                  </a:lnTo>
                  <a:lnTo>
                    <a:pt x="450831" y="1854404"/>
                  </a:lnTo>
                  <a:lnTo>
                    <a:pt x="447661" y="1850090"/>
                  </a:lnTo>
                  <a:lnTo>
                    <a:pt x="444944" y="1845322"/>
                  </a:lnTo>
                  <a:lnTo>
                    <a:pt x="442679" y="1840554"/>
                  </a:lnTo>
                  <a:lnTo>
                    <a:pt x="440868" y="1835332"/>
                  </a:lnTo>
                  <a:lnTo>
                    <a:pt x="439282" y="1829883"/>
                  </a:lnTo>
                  <a:lnTo>
                    <a:pt x="438603" y="1824434"/>
                  </a:lnTo>
                  <a:lnTo>
                    <a:pt x="438150" y="1818531"/>
                  </a:lnTo>
                  <a:lnTo>
                    <a:pt x="438150" y="1335378"/>
                  </a:lnTo>
                  <a:lnTo>
                    <a:pt x="438603" y="1329702"/>
                  </a:lnTo>
                  <a:lnTo>
                    <a:pt x="439282" y="1324480"/>
                  </a:lnTo>
                  <a:lnTo>
                    <a:pt x="440868" y="1319031"/>
                  </a:lnTo>
                  <a:lnTo>
                    <a:pt x="442679" y="1313809"/>
                  </a:lnTo>
                  <a:lnTo>
                    <a:pt x="444944" y="1308814"/>
                  </a:lnTo>
                  <a:lnTo>
                    <a:pt x="447661" y="1304273"/>
                  </a:lnTo>
                  <a:lnTo>
                    <a:pt x="450831" y="1299959"/>
                  </a:lnTo>
                  <a:lnTo>
                    <a:pt x="454455" y="1295872"/>
                  </a:lnTo>
                  <a:lnTo>
                    <a:pt x="458531" y="1292467"/>
                  </a:lnTo>
                  <a:lnTo>
                    <a:pt x="463060" y="1289061"/>
                  </a:lnTo>
                  <a:lnTo>
                    <a:pt x="467589" y="1286109"/>
                  </a:lnTo>
                  <a:lnTo>
                    <a:pt x="472571" y="1283839"/>
                  </a:lnTo>
                  <a:lnTo>
                    <a:pt x="477326" y="1282023"/>
                  </a:lnTo>
                  <a:lnTo>
                    <a:pt x="482761" y="1280660"/>
                  </a:lnTo>
                  <a:lnTo>
                    <a:pt x="488423" y="1279752"/>
                  </a:lnTo>
                  <a:lnTo>
                    <a:pt x="494084" y="1279525"/>
                  </a:lnTo>
                  <a:close/>
                  <a:moveTo>
                    <a:pt x="1168971" y="903287"/>
                  </a:moveTo>
                  <a:lnTo>
                    <a:pt x="1518668" y="903287"/>
                  </a:lnTo>
                  <a:lnTo>
                    <a:pt x="1524553" y="903514"/>
                  </a:lnTo>
                  <a:lnTo>
                    <a:pt x="1529985" y="904195"/>
                  </a:lnTo>
                  <a:lnTo>
                    <a:pt x="1535418" y="905557"/>
                  </a:lnTo>
                  <a:lnTo>
                    <a:pt x="1540624" y="907600"/>
                  </a:lnTo>
                  <a:lnTo>
                    <a:pt x="1545377" y="909870"/>
                  </a:lnTo>
                  <a:lnTo>
                    <a:pt x="1550130" y="912821"/>
                  </a:lnTo>
                  <a:lnTo>
                    <a:pt x="1554430" y="915999"/>
                  </a:lnTo>
                  <a:lnTo>
                    <a:pt x="1558278" y="919404"/>
                  </a:lnTo>
                  <a:lnTo>
                    <a:pt x="1561900" y="923717"/>
                  </a:lnTo>
                  <a:lnTo>
                    <a:pt x="1565295" y="927803"/>
                  </a:lnTo>
                  <a:lnTo>
                    <a:pt x="1567784" y="932343"/>
                  </a:lnTo>
                  <a:lnTo>
                    <a:pt x="1570274" y="937337"/>
                  </a:lnTo>
                  <a:lnTo>
                    <a:pt x="1572085" y="942558"/>
                  </a:lnTo>
                  <a:lnTo>
                    <a:pt x="1573443" y="948006"/>
                  </a:lnTo>
                  <a:lnTo>
                    <a:pt x="1574575" y="953681"/>
                  </a:lnTo>
                  <a:lnTo>
                    <a:pt x="1574801" y="959355"/>
                  </a:lnTo>
                  <a:lnTo>
                    <a:pt x="1574801" y="1818542"/>
                  </a:lnTo>
                  <a:lnTo>
                    <a:pt x="1574575" y="1824444"/>
                  </a:lnTo>
                  <a:lnTo>
                    <a:pt x="1573443" y="1829892"/>
                  </a:lnTo>
                  <a:lnTo>
                    <a:pt x="1572085" y="1835340"/>
                  </a:lnTo>
                  <a:lnTo>
                    <a:pt x="1570274" y="1840560"/>
                  </a:lnTo>
                  <a:lnTo>
                    <a:pt x="1567784" y="1845327"/>
                  </a:lnTo>
                  <a:lnTo>
                    <a:pt x="1565295" y="1850094"/>
                  </a:lnTo>
                  <a:lnTo>
                    <a:pt x="1561900" y="1854407"/>
                  </a:lnTo>
                  <a:lnTo>
                    <a:pt x="1558278" y="1858266"/>
                  </a:lnTo>
                  <a:lnTo>
                    <a:pt x="1554430" y="1861898"/>
                  </a:lnTo>
                  <a:lnTo>
                    <a:pt x="1550130" y="1865303"/>
                  </a:lnTo>
                  <a:lnTo>
                    <a:pt x="1545377" y="1867800"/>
                  </a:lnTo>
                  <a:lnTo>
                    <a:pt x="1540624" y="1870524"/>
                  </a:lnTo>
                  <a:lnTo>
                    <a:pt x="1535418" y="1872113"/>
                  </a:lnTo>
                  <a:lnTo>
                    <a:pt x="1529985" y="1873475"/>
                  </a:lnTo>
                  <a:lnTo>
                    <a:pt x="1524553" y="1874610"/>
                  </a:lnTo>
                  <a:lnTo>
                    <a:pt x="1518668" y="1874837"/>
                  </a:lnTo>
                  <a:lnTo>
                    <a:pt x="1168971" y="1874837"/>
                  </a:lnTo>
                  <a:lnTo>
                    <a:pt x="1163312" y="1874610"/>
                  </a:lnTo>
                  <a:lnTo>
                    <a:pt x="1157654" y="1873475"/>
                  </a:lnTo>
                  <a:lnTo>
                    <a:pt x="1152221" y="1872113"/>
                  </a:lnTo>
                  <a:lnTo>
                    <a:pt x="1147242" y="1870524"/>
                  </a:lnTo>
                  <a:lnTo>
                    <a:pt x="1142262" y="1867800"/>
                  </a:lnTo>
                  <a:lnTo>
                    <a:pt x="1137736" y="1865303"/>
                  </a:lnTo>
                  <a:lnTo>
                    <a:pt x="1133435" y="1861898"/>
                  </a:lnTo>
                  <a:lnTo>
                    <a:pt x="1129361" y="1858266"/>
                  </a:lnTo>
                  <a:lnTo>
                    <a:pt x="1125740" y="1854407"/>
                  </a:lnTo>
                  <a:lnTo>
                    <a:pt x="1122797" y="1850094"/>
                  </a:lnTo>
                  <a:lnTo>
                    <a:pt x="1119855" y="1845327"/>
                  </a:lnTo>
                  <a:lnTo>
                    <a:pt x="1117365" y="1840560"/>
                  </a:lnTo>
                  <a:lnTo>
                    <a:pt x="1115554" y="1835340"/>
                  </a:lnTo>
                  <a:lnTo>
                    <a:pt x="1114196" y="1829892"/>
                  </a:lnTo>
                  <a:lnTo>
                    <a:pt x="1113291" y="1824444"/>
                  </a:lnTo>
                  <a:lnTo>
                    <a:pt x="1112838" y="1818542"/>
                  </a:lnTo>
                  <a:lnTo>
                    <a:pt x="1112838" y="959355"/>
                  </a:lnTo>
                  <a:lnTo>
                    <a:pt x="1113291" y="953681"/>
                  </a:lnTo>
                  <a:lnTo>
                    <a:pt x="1114196" y="948006"/>
                  </a:lnTo>
                  <a:lnTo>
                    <a:pt x="1115554" y="942558"/>
                  </a:lnTo>
                  <a:lnTo>
                    <a:pt x="1117365" y="937337"/>
                  </a:lnTo>
                  <a:lnTo>
                    <a:pt x="1119855" y="932343"/>
                  </a:lnTo>
                  <a:lnTo>
                    <a:pt x="1122797" y="927803"/>
                  </a:lnTo>
                  <a:lnTo>
                    <a:pt x="1125740" y="923717"/>
                  </a:lnTo>
                  <a:lnTo>
                    <a:pt x="1129361" y="919404"/>
                  </a:lnTo>
                  <a:lnTo>
                    <a:pt x="1133435" y="915999"/>
                  </a:lnTo>
                  <a:lnTo>
                    <a:pt x="1137736" y="912821"/>
                  </a:lnTo>
                  <a:lnTo>
                    <a:pt x="1142262" y="909870"/>
                  </a:lnTo>
                  <a:lnTo>
                    <a:pt x="1147242" y="907600"/>
                  </a:lnTo>
                  <a:lnTo>
                    <a:pt x="1152221" y="905557"/>
                  </a:lnTo>
                  <a:lnTo>
                    <a:pt x="1157654" y="904195"/>
                  </a:lnTo>
                  <a:lnTo>
                    <a:pt x="1163312" y="903514"/>
                  </a:lnTo>
                  <a:lnTo>
                    <a:pt x="1168971" y="903287"/>
                  </a:lnTo>
                  <a:close/>
                  <a:moveTo>
                    <a:pt x="1841899" y="450850"/>
                  </a:moveTo>
                  <a:lnTo>
                    <a:pt x="2191940" y="450850"/>
                  </a:lnTo>
                  <a:lnTo>
                    <a:pt x="2197604" y="451077"/>
                  </a:lnTo>
                  <a:lnTo>
                    <a:pt x="2203268" y="451985"/>
                  </a:lnTo>
                  <a:lnTo>
                    <a:pt x="2208706" y="453573"/>
                  </a:lnTo>
                  <a:lnTo>
                    <a:pt x="2213917" y="455388"/>
                  </a:lnTo>
                  <a:lnTo>
                    <a:pt x="2218674" y="457657"/>
                  </a:lnTo>
                  <a:lnTo>
                    <a:pt x="2223206" y="460380"/>
                  </a:lnTo>
                  <a:lnTo>
                    <a:pt x="2227510" y="463556"/>
                  </a:lnTo>
                  <a:lnTo>
                    <a:pt x="2231589" y="467186"/>
                  </a:lnTo>
                  <a:lnTo>
                    <a:pt x="2235214" y="471271"/>
                  </a:lnTo>
                  <a:lnTo>
                    <a:pt x="2238385" y="475582"/>
                  </a:lnTo>
                  <a:lnTo>
                    <a:pt x="2241104" y="480119"/>
                  </a:lnTo>
                  <a:lnTo>
                    <a:pt x="2243596" y="484884"/>
                  </a:lnTo>
                  <a:lnTo>
                    <a:pt x="2245636" y="490103"/>
                  </a:lnTo>
                  <a:lnTo>
                    <a:pt x="2246768" y="495548"/>
                  </a:lnTo>
                  <a:lnTo>
                    <a:pt x="2247675" y="501221"/>
                  </a:lnTo>
                  <a:lnTo>
                    <a:pt x="2247901" y="506893"/>
                  </a:lnTo>
                  <a:lnTo>
                    <a:pt x="2247901" y="1818568"/>
                  </a:lnTo>
                  <a:lnTo>
                    <a:pt x="2247675" y="1824468"/>
                  </a:lnTo>
                  <a:lnTo>
                    <a:pt x="2246768" y="1829913"/>
                  </a:lnTo>
                  <a:lnTo>
                    <a:pt x="2245636" y="1835358"/>
                  </a:lnTo>
                  <a:lnTo>
                    <a:pt x="2243596" y="1840577"/>
                  </a:lnTo>
                  <a:lnTo>
                    <a:pt x="2241104" y="1845342"/>
                  </a:lnTo>
                  <a:lnTo>
                    <a:pt x="2238385" y="1850107"/>
                  </a:lnTo>
                  <a:lnTo>
                    <a:pt x="2235214" y="1854418"/>
                  </a:lnTo>
                  <a:lnTo>
                    <a:pt x="2231589" y="1858275"/>
                  </a:lnTo>
                  <a:lnTo>
                    <a:pt x="2227510" y="1861905"/>
                  </a:lnTo>
                  <a:lnTo>
                    <a:pt x="2223206" y="1865309"/>
                  </a:lnTo>
                  <a:lnTo>
                    <a:pt x="2218674" y="1867804"/>
                  </a:lnTo>
                  <a:lnTo>
                    <a:pt x="2213917" y="1870527"/>
                  </a:lnTo>
                  <a:lnTo>
                    <a:pt x="2208706" y="1872115"/>
                  </a:lnTo>
                  <a:lnTo>
                    <a:pt x="2203268" y="1873477"/>
                  </a:lnTo>
                  <a:lnTo>
                    <a:pt x="2197604" y="1874611"/>
                  </a:lnTo>
                  <a:lnTo>
                    <a:pt x="2191940" y="1874838"/>
                  </a:lnTo>
                  <a:lnTo>
                    <a:pt x="1841899" y="1874838"/>
                  </a:lnTo>
                  <a:lnTo>
                    <a:pt x="1836235" y="1874611"/>
                  </a:lnTo>
                  <a:lnTo>
                    <a:pt x="1830798" y="1873477"/>
                  </a:lnTo>
                  <a:lnTo>
                    <a:pt x="1825360" y="1872115"/>
                  </a:lnTo>
                  <a:lnTo>
                    <a:pt x="1820149" y="1870527"/>
                  </a:lnTo>
                  <a:lnTo>
                    <a:pt x="1815165" y="1867804"/>
                  </a:lnTo>
                  <a:lnTo>
                    <a:pt x="1810633" y="1865309"/>
                  </a:lnTo>
                  <a:lnTo>
                    <a:pt x="1806329" y="1861905"/>
                  </a:lnTo>
                  <a:lnTo>
                    <a:pt x="1802477" y="1858275"/>
                  </a:lnTo>
                  <a:lnTo>
                    <a:pt x="1798852" y="1854418"/>
                  </a:lnTo>
                  <a:lnTo>
                    <a:pt x="1795454" y="1850107"/>
                  </a:lnTo>
                  <a:lnTo>
                    <a:pt x="1792508" y="1845342"/>
                  </a:lnTo>
                  <a:lnTo>
                    <a:pt x="1790243" y="1840577"/>
                  </a:lnTo>
                  <a:lnTo>
                    <a:pt x="1788430" y="1835358"/>
                  </a:lnTo>
                  <a:lnTo>
                    <a:pt x="1786844" y="1829913"/>
                  </a:lnTo>
                  <a:lnTo>
                    <a:pt x="1786165" y="1824468"/>
                  </a:lnTo>
                  <a:lnTo>
                    <a:pt x="1785938" y="1818568"/>
                  </a:lnTo>
                  <a:lnTo>
                    <a:pt x="1785938" y="506893"/>
                  </a:lnTo>
                  <a:lnTo>
                    <a:pt x="1786165" y="501221"/>
                  </a:lnTo>
                  <a:lnTo>
                    <a:pt x="1786844" y="495548"/>
                  </a:lnTo>
                  <a:lnTo>
                    <a:pt x="1788430" y="490103"/>
                  </a:lnTo>
                  <a:lnTo>
                    <a:pt x="1790243" y="484884"/>
                  </a:lnTo>
                  <a:lnTo>
                    <a:pt x="1792508" y="480119"/>
                  </a:lnTo>
                  <a:lnTo>
                    <a:pt x="1795454" y="475582"/>
                  </a:lnTo>
                  <a:lnTo>
                    <a:pt x="1798852" y="471271"/>
                  </a:lnTo>
                  <a:lnTo>
                    <a:pt x="1802477" y="467186"/>
                  </a:lnTo>
                  <a:lnTo>
                    <a:pt x="1806329" y="463556"/>
                  </a:lnTo>
                  <a:lnTo>
                    <a:pt x="1810633" y="460380"/>
                  </a:lnTo>
                  <a:lnTo>
                    <a:pt x="1815165" y="457657"/>
                  </a:lnTo>
                  <a:lnTo>
                    <a:pt x="1820149" y="455388"/>
                  </a:lnTo>
                  <a:lnTo>
                    <a:pt x="1825360" y="453573"/>
                  </a:lnTo>
                  <a:lnTo>
                    <a:pt x="1830798" y="451985"/>
                  </a:lnTo>
                  <a:lnTo>
                    <a:pt x="1836235" y="451077"/>
                  </a:lnTo>
                  <a:lnTo>
                    <a:pt x="1841899" y="450850"/>
                  </a:lnTo>
                  <a:close/>
                  <a:moveTo>
                    <a:pt x="1458752" y="38100"/>
                  </a:moveTo>
                  <a:lnTo>
                    <a:pt x="1461698" y="38100"/>
                  </a:lnTo>
                  <a:lnTo>
                    <a:pt x="1464870" y="38100"/>
                  </a:lnTo>
                  <a:lnTo>
                    <a:pt x="1468043" y="38327"/>
                  </a:lnTo>
                  <a:lnTo>
                    <a:pt x="1470989" y="38554"/>
                  </a:lnTo>
                  <a:lnTo>
                    <a:pt x="1473935" y="39235"/>
                  </a:lnTo>
                  <a:lnTo>
                    <a:pt x="1477107" y="40143"/>
                  </a:lnTo>
                  <a:lnTo>
                    <a:pt x="1479827" y="40825"/>
                  </a:lnTo>
                  <a:lnTo>
                    <a:pt x="1482773" y="42187"/>
                  </a:lnTo>
                  <a:lnTo>
                    <a:pt x="1485718" y="43322"/>
                  </a:lnTo>
                  <a:lnTo>
                    <a:pt x="1488438" y="44684"/>
                  </a:lnTo>
                  <a:lnTo>
                    <a:pt x="1491157" y="46500"/>
                  </a:lnTo>
                  <a:lnTo>
                    <a:pt x="1493876" y="48317"/>
                  </a:lnTo>
                  <a:lnTo>
                    <a:pt x="1496143" y="50133"/>
                  </a:lnTo>
                  <a:lnTo>
                    <a:pt x="1498409" y="52176"/>
                  </a:lnTo>
                  <a:lnTo>
                    <a:pt x="1500675" y="54447"/>
                  </a:lnTo>
                  <a:lnTo>
                    <a:pt x="1502714" y="56490"/>
                  </a:lnTo>
                  <a:lnTo>
                    <a:pt x="1504754" y="59214"/>
                  </a:lnTo>
                  <a:lnTo>
                    <a:pt x="1506567" y="61485"/>
                  </a:lnTo>
                  <a:lnTo>
                    <a:pt x="1508153" y="64436"/>
                  </a:lnTo>
                  <a:lnTo>
                    <a:pt x="1509739" y="66934"/>
                  </a:lnTo>
                  <a:lnTo>
                    <a:pt x="1511099" y="69658"/>
                  </a:lnTo>
                  <a:lnTo>
                    <a:pt x="1512005" y="72609"/>
                  </a:lnTo>
                  <a:lnTo>
                    <a:pt x="1513138" y="75334"/>
                  </a:lnTo>
                  <a:lnTo>
                    <a:pt x="1514045" y="78512"/>
                  </a:lnTo>
                  <a:lnTo>
                    <a:pt x="1514725" y="81691"/>
                  </a:lnTo>
                  <a:lnTo>
                    <a:pt x="1515178" y="84642"/>
                  </a:lnTo>
                  <a:lnTo>
                    <a:pt x="1515405" y="87821"/>
                  </a:lnTo>
                  <a:lnTo>
                    <a:pt x="1543051" y="488083"/>
                  </a:lnTo>
                  <a:lnTo>
                    <a:pt x="1543051" y="493305"/>
                  </a:lnTo>
                  <a:lnTo>
                    <a:pt x="1542371" y="498754"/>
                  </a:lnTo>
                  <a:lnTo>
                    <a:pt x="1541691" y="503976"/>
                  </a:lnTo>
                  <a:lnTo>
                    <a:pt x="1540105" y="509198"/>
                  </a:lnTo>
                  <a:lnTo>
                    <a:pt x="1538066" y="513965"/>
                  </a:lnTo>
                  <a:lnTo>
                    <a:pt x="1535800" y="518506"/>
                  </a:lnTo>
                  <a:lnTo>
                    <a:pt x="1532854" y="522820"/>
                  </a:lnTo>
                  <a:lnTo>
                    <a:pt x="1529908" y="526906"/>
                  </a:lnTo>
                  <a:lnTo>
                    <a:pt x="1526282" y="530539"/>
                  </a:lnTo>
                  <a:lnTo>
                    <a:pt x="1522429" y="533944"/>
                  </a:lnTo>
                  <a:lnTo>
                    <a:pt x="1518350" y="537123"/>
                  </a:lnTo>
                  <a:lnTo>
                    <a:pt x="1513592" y="539620"/>
                  </a:lnTo>
                  <a:lnTo>
                    <a:pt x="1509059" y="541663"/>
                  </a:lnTo>
                  <a:lnTo>
                    <a:pt x="1503847" y="543253"/>
                  </a:lnTo>
                  <a:lnTo>
                    <a:pt x="1498635" y="544615"/>
                  </a:lnTo>
                  <a:lnTo>
                    <a:pt x="1493197" y="545069"/>
                  </a:lnTo>
                  <a:lnTo>
                    <a:pt x="1488211" y="545296"/>
                  </a:lnTo>
                  <a:lnTo>
                    <a:pt x="1482999" y="544842"/>
                  </a:lnTo>
                  <a:lnTo>
                    <a:pt x="1478014" y="543934"/>
                  </a:lnTo>
                  <a:lnTo>
                    <a:pt x="1473481" y="542799"/>
                  </a:lnTo>
                  <a:lnTo>
                    <a:pt x="1469629" y="541437"/>
                  </a:lnTo>
                  <a:lnTo>
                    <a:pt x="1466003" y="539847"/>
                  </a:lnTo>
                  <a:lnTo>
                    <a:pt x="1462604" y="537804"/>
                  </a:lnTo>
                  <a:lnTo>
                    <a:pt x="1459205" y="535761"/>
                  </a:lnTo>
                  <a:lnTo>
                    <a:pt x="1456032" y="533490"/>
                  </a:lnTo>
                  <a:lnTo>
                    <a:pt x="1453086" y="530766"/>
                  </a:lnTo>
                  <a:lnTo>
                    <a:pt x="1450367" y="528041"/>
                  </a:lnTo>
                  <a:lnTo>
                    <a:pt x="1447874" y="525090"/>
                  </a:lnTo>
                  <a:lnTo>
                    <a:pt x="1445382" y="522139"/>
                  </a:lnTo>
                  <a:lnTo>
                    <a:pt x="1443342" y="518733"/>
                  </a:lnTo>
                  <a:lnTo>
                    <a:pt x="1441529" y="515100"/>
                  </a:lnTo>
                  <a:lnTo>
                    <a:pt x="1439943" y="511468"/>
                  </a:lnTo>
                  <a:lnTo>
                    <a:pt x="1438583" y="507608"/>
                  </a:lnTo>
                  <a:lnTo>
                    <a:pt x="1437677" y="503749"/>
                  </a:lnTo>
                  <a:lnTo>
                    <a:pt x="1436770" y="499662"/>
                  </a:lnTo>
                  <a:lnTo>
                    <a:pt x="1436317" y="495348"/>
                  </a:lnTo>
                  <a:lnTo>
                    <a:pt x="1419775" y="256735"/>
                  </a:lnTo>
                  <a:lnTo>
                    <a:pt x="1404592" y="280119"/>
                  </a:lnTo>
                  <a:lnTo>
                    <a:pt x="1396434" y="292606"/>
                  </a:lnTo>
                  <a:lnTo>
                    <a:pt x="1387596" y="304866"/>
                  </a:lnTo>
                  <a:lnTo>
                    <a:pt x="1378531" y="317580"/>
                  </a:lnTo>
                  <a:lnTo>
                    <a:pt x="1369014" y="330748"/>
                  </a:lnTo>
                  <a:lnTo>
                    <a:pt x="1359270" y="343916"/>
                  </a:lnTo>
                  <a:lnTo>
                    <a:pt x="1348845" y="357311"/>
                  </a:lnTo>
                  <a:lnTo>
                    <a:pt x="1338421" y="370933"/>
                  </a:lnTo>
                  <a:lnTo>
                    <a:pt x="1327317" y="384782"/>
                  </a:lnTo>
                  <a:lnTo>
                    <a:pt x="1315760" y="398632"/>
                  </a:lnTo>
                  <a:lnTo>
                    <a:pt x="1303750" y="412935"/>
                  </a:lnTo>
                  <a:lnTo>
                    <a:pt x="1291513" y="426784"/>
                  </a:lnTo>
                  <a:lnTo>
                    <a:pt x="1278823" y="441314"/>
                  </a:lnTo>
                  <a:lnTo>
                    <a:pt x="1265679" y="455390"/>
                  </a:lnTo>
                  <a:lnTo>
                    <a:pt x="1252082" y="469920"/>
                  </a:lnTo>
                  <a:lnTo>
                    <a:pt x="1233500" y="488991"/>
                  </a:lnTo>
                  <a:lnTo>
                    <a:pt x="1214465" y="507608"/>
                  </a:lnTo>
                  <a:lnTo>
                    <a:pt x="1195430" y="525998"/>
                  </a:lnTo>
                  <a:lnTo>
                    <a:pt x="1175715" y="543707"/>
                  </a:lnTo>
                  <a:lnTo>
                    <a:pt x="1156226" y="560961"/>
                  </a:lnTo>
                  <a:lnTo>
                    <a:pt x="1136058" y="577762"/>
                  </a:lnTo>
                  <a:lnTo>
                    <a:pt x="1115663" y="594336"/>
                  </a:lnTo>
                  <a:lnTo>
                    <a:pt x="1095041" y="610455"/>
                  </a:lnTo>
                  <a:lnTo>
                    <a:pt x="1074193" y="625893"/>
                  </a:lnTo>
                  <a:lnTo>
                    <a:pt x="1053118" y="641105"/>
                  </a:lnTo>
                  <a:lnTo>
                    <a:pt x="1031590" y="655408"/>
                  </a:lnTo>
                  <a:lnTo>
                    <a:pt x="1010062" y="669711"/>
                  </a:lnTo>
                  <a:lnTo>
                    <a:pt x="988081" y="683333"/>
                  </a:lnTo>
                  <a:lnTo>
                    <a:pt x="966099" y="696501"/>
                  </a:lnTo>
                  <a:lnTo>
                    <a:pt x="943891" y="709442"/>
                  </a:lnTo>
                  <a:lnTo>
                    <a:pt x="921004" y="721702"/>
                  </a:lnTo>
                  <a:lnTo>
                    <a:pt x="906954" y="729194"/>
                  </a:lnTo>
                  <a:lnTo>
                    <a:pt x="892451" y="736232"/>
                  </a:lnTo>
                  <a:lnTo>
                    <a:pt x="878174" y="743497"/>
                  </a:lnTo>
                  <a:lnTo>
                    <a:pt x="863671" y="750309"/>
                  </a:lnTo>
                  <a:lnTo>
                    <a:pt x="848941" y="756893"/>
                  </a:lnTo>
                  <a:lnTo>
                    <a:pt x="834212" y="763477"/>
                  </a:lnTo>
                  <a:lnTo>
                    <a:pt x="819482" y="769834"/>
                  </a:lnTo>
                  <a:lnTo>
                    <a:pt x="804526" y="775736"/>
                  </a:lnTo>
                  <a:lnTo>
                    <a:pt x="789569" y="781866"/>
                  </a:lnTo>
                  <a:lnTo>
                    <a:pt x="774613" y="787542"/>
                  </a:lnTo>
                  <a:lnTo>
                    <a:pt x="759430" y="793218"/>
                  </a:lnTo>
                  <a:lnTo>
                    <a:pt x="744247" y="798440"/>
                  </a:lnTo>
                  <a:lnTo>
                    <a:pt x="729064" y="803435"/>
                  </a:lnTo>
                  <a:lnTo>
                    <a:pt x="713655" y="808657"/>
                  </a:lnTo>
                  <a:lnTo>
                    <a:pt x="698472" y="813197"/>
                  </a:lnTo>
                  <a:lnTo>
                    <a:pt x="682609" y="817965"/>
                  </a:lnTo>
                  <a:lnTo>
                    <a:pt x="667199" y="822279"/>
                  </a:lnTo>
                  <a:lnTo>
                    <a:pt x="651563" y="826365"/>
                  </a:lnTo>
                  <a:lnTo>
                    <a:pt x="635701" y="830452"/>
                  </a:lnTo>
                  <a:lnTo>
                    <a:pt x="620064" y="834084"/>
                  </a:lnTo>
                  <a:lnTo>
                    <a:pt x="604202" y="837717"/>
                  </a:lnTo>
                  <a:lnTo>
                    <a:pt x="588112" y="841350"/>
                  </a:lnTo>
                  <a:lnTo>
                    <a:pt x="572249" y="844528"/>
                  </a:lnTo>
                  <a:lnTo>
                    <a:pt x="555933" y="847479"/>
                  </a:lnTo>
                  <a:lnTo>
                    <a:pt x="539618" y="850431"/>
                  </a:lnTo>
                  <a:lnTo>
                    <a:pt x="523528" y="852928"/>
                  </a:lnTo>
                  <a:lnTo>
                    <a:pt x="507212" y="855653"/>
                  </a:lnTo>
                  <a:lnTo>
                    <a:pt x="490896" y="857923"/>
                  </a:lnTo>
                  <a:lnTo>
                    <a:pt x="474353" y="859966"/>
                  </a:lnTo>
                  <a:lnTo>
                    <a:pt x="458037" y="861783"/>
                  </a:lnTo>
                  <a:lnTo>
                    <a:pt x="441268" y="863372"/>
                  </a:lnTo>
                  <a:lnTo>
                    <a:pt x="424726" y="864961"/>
                  </a:lnTo>
                  <a:lnTo>
                    <a:pt x="419287" y="865188"/>
                  </a:lnTo>
                  <a:lnTo>
                    <a:pt x="414075" y="864734"/>
                  </a:lnTo>
                  <a:lnTo>
                    <a:pt x="409089" y="863826"/>
                  </a:lnTo>
                  <a:lnTo>
                    <a:pt x="404104" y="862464"/>
                  </a:lnTo>
                  <a:lnTo>
                    <a:pt x="400252" y="861329"/>
                  </a:lnTo>
                  <a:lnTo>
                    <a:pt x="396626" y="859739"/>
                  </a:lnTo>
                  <a:lnTo>
                    <a:pt x="393227" y="857923"/>
                  </a:lnTo>
                  <a:lnTo>
                    <a:pt x="389827" y="855880"/>
                  </a:lnTo>
                  <a:lnTo>
                    <a:pt x="386882" y="853609"/>
                  </a:lnTo>
                  <a:lnTo>
                    <a:pt x="383936" y="850885"/>
                  </a:lnTo>
                  <a:lnTo>
                    <a:pt x="381216" y="848161"/>
                  </a:lnTo>
                  <a:lnTo>
                    <a:pt x="378497" y="845209"/>
                  </a:lnTo>
                  <a:lnTo>
                    <a:pt x="376231" y="842258"/>
                  </a:lnTo>
                  <a:lnTo>
                    <a:pt x="374191" y="838852"/>
                  </a:lnTo>
                  <a:lnTo>
                    <a:pt x="372378" y="835447"/>
                  </a:lnTo>
                  <a:lnTo>
                    <a:pt x="370566" y="831814"/>
                  </a:lnTo>
                  <a:lnTo>
                    <a:pt x="369206" y="827955"/>
                  </a:lnTo>
                  <a:lnTo>
                    <a:pt x="368299" y="824095"/>
                  </a:lnTo>
                  <a:lnTo>
                    <a:pt x="367620" y="820008"/>
                  </a:lnTo>
                  <a:lnTo>
                    <a:pt x="366940" y="815922"/>
                  </a:lnTo>
                  <a:lnTo>
                    <a:pt x="366713" y="810473"/>
                  </a:lnTo>
                  <a:lnTo>
                    <a:pt x="367167" y="805024"/>
                  </a:lnTo>
                  <a:lnTo>
                    <a:pt x="368073" y="799802"/>
                  </a:lnTo>
                  <a:lnTo>
                    <a:pt x="369206" y="795034"/>
                  </a:lnTo>
                  <a:lnTo>
                    <a:pt x="371472" y="790040"/>
                  </a:lnTo>
                  <a:lnTo>
                    <a:pt x="373738" y="785272"/>
                  </a:lnTo>
                  <a:lnTo>
                    <a:pt x="376231" y="780958"/>
                  </a:lnTo>
                  <a:lnTo>
                    <a:pt x="379403" y="776872"/>
                  </a:lnTo>
                  <a:lnTo>
                    <a:pt x="383029" y="773239"/>
                  </a:lnTo>
                  <a:lnTo>
                    <a:pt x="386882" y="769607"/>
                  </a:lnTo>
                  <a:lnTo>
                    <a:pt x="390961" y="766882"/>
                  </a:lnTo>
                  <a:lnTo>
                    <a:pt x="395266" y="763931"/>
                  </a:lnTo>
                  <a:lnTo>
                    <a:pt x="400252" y="761887"/>
                  </a:lnTo>
                  <a:lnTo>
                    <a:pt x="405237" y="760071"/>
                  </a:lnTo>
                  <a:lnTo>
                    <a:pt x="410222" y="758709"/>
                  </a:lnTo>
                  <a:lnTo>
                    <a:pt x="415661" y="758255"/>
                  </a:lnTo>
                  <a:lnTo>
                    <a:pt x="431071" y="756666"/>
                  </a:lnTo>
                  <a:lnTo>
                    <a:pt x="446027" y="755076"/>
                  </a:lnTo>
                  <a:lnTo>
                    <a:pt x="461210" y="753714"/>
                  </a:lnTo>
                  <a:lnTo>
                    <a:pt x="476166" y="751898"/>
                  </a:lnTo>
                  <a:lnTo>
                    <a:pt x="491123" y="749854"/>
                  </a:lnTo>
                  <a:lnTo>
                    <a:pt x="506079" y="747357"/>
                  </a:lnTo>
                  <a:lnTo>
                    <a:pt x="521035" y="745087"/>
                  </a:lnTo>
                  <a:lnTo>
                    <a:pt x="535765" y="742589"/>
                  </a:lnTo>
                  <a:lnTo>
                    <a:pt x="550495" y="739638"/>
                  </a:lnTo>
                  <a:lnTo>
                    <a:pt x="565224" y="736913"/>
                  </a:lnTo>
                  <a:lnTo>
                    <a:pt x="579728" y="733735"/>
                  </a:lnTo>
                  <a:lnTo>
                    <a:pt x="594231" y="730329"/>
                  </a:lnTo>
                  <a:lnTo>
                    <a:pt x="608734" y="726697"/>
                  </a:lnTo>
                  <a:lnTo>
                    <a:pt x="623010" y="723064"/>
                  </a:lnTo>
                  <a:lnTo>
                    <a:pt x="637287" y="719432"/>
                  </a:lnTo>
                  <a:lnTo>
                    <a:pt x="651563" y="715345"/>
                  </a:lnTo>
                  <a:lnTo>
                    <a:pt x="665613" y="711259"/>
                  </a:lnTo>
                  <a:lnTo>
                    <a:pt x="679890" y="706945"/>
                  </a:lnTo>
                  <a:lnTo>
                    <a:pt x="693713" y="702404"/>
                  </a:lnTo>
                  <a:lnTo>
                    <a:pt x="707763" y="697864"/>
                  </a:lnTo>
                  <a:lnTo>
                    <a:pt x="721586" y="692869"/>
                  </a:lnTo>
                  <a:lnTo>
                    <a:pt x="735183" y="687874"/>
                  </a:lnTo>
                  <a:lnTo>
                    <a:pt x="749233" y="682652"/>
                  </a:lnTo>
                  <a:lnTo>
                    <a:pt x="762603" y="677430"/>
                  </a:lnTo>
                  <a:lnTo>
                    <a:pt x="776199" y="671755"/>
                  </a:lnTo>
                  <a:lnTo>
                    <a:pt x="789569" y="666079"/>
                  </a:lnTo>
                  <a:lnTo>
                    <a:pt x="803166" y="660176"/>
                  </a:lnTo>
                  <a:lnTo>
                    <a:pt x="816536" y="654273"/>
                  </a:lnTo>
                  <a:lnTo>
                    <a:pt x="829679" y="648143"/>
                  </a:lnTo>
                  <a:lnTo>
                    <a:pt x="842823" y="641559"/>
                  </a:lnTo>
                  <a:lnTo>
                    <a:pt x="855966" y="634975"/>
                  </a:lnTo>
                  <a:lnTo>
                    <a:pt x="868883" y="628164"/>
                  </a:lnTo>
                  <a:lnTo>
                    <a:pt x="889505" y="617039"/>
                  </a:lnTo>
                  <a:lnTo>
                    <a:pt x="910126" y="605460"/>
                  </a:lnTo>
                  <a:lnTo>
                    <a:pt x="930068" y="593655"/>
                  </a:lnTo>
                  <a:lnTo>
                    <a:pt x="950237" y="580941"/>
                  </a:lnTo>
                  <a:lnTo>
                    <a:pt x="970178" y="568000"/>
                  </a:lnTo>
                  <a:lnTo>
                    <a:pt x="989667" y="554832"/>
                  </a:lnTo>
                  <a:lnTo>
                    <a:pt x="1008929" y="540982"/>
                  </a:lnTo>
                  <a:lnTo>
                    <a:pt x="1027964" y="526906"/>
                  </a:lnTo>
                  <a:lnTo>
                    <a:pt x="1046773" y="512149"/>
                  </a:lnTo>
                  <a:lnTo>
                    <a:pt x="1065355" y="497165"/>
                  </a:lnTo>
                  <a:lnTo>
                    <a:pt x="1083937" y="481726"/>
                  </a:lnTo>
                  <a:lnTo>
                    <a:pt x="1102066" y="466061"/>
                  </a:lnTo>
                  <a:lnTo>
                    <a:pt x="1119742" y="449714"/>
                  </a:lnTo>
                  <a:lnTo>
                    <a:pt x="1137644" y="433141"/>
                  </a:lnTo>
                  <a:lnTo>
                    <a:pt x="1154866" y="416113"/>
                  </a:lnTo>
                  <a:lnTo>
                    <a:pt x="1171862" y="398859"/>
                  </a:lnTo>
                  <a:lnTo>
                    <a:pt x="1184779" y="385236"/>
                  </a:lnTo>
                  <a:lnTo>
                    <a:pt x="1197469" y="371841"/>
                  </a:lnTo>
                  <a:lnTo>
                    <a:pt x="1209480" y="358219"/>
                  </a:lnTo>
                  <a:lnTo>
                    <a:pt x="1221037" y="344597"/>
                  </a:lnTo>
                  <a:lnTo>
                    <a:pt x="1232367" y="331429"/>
                  </a:lnTo>
                  <a:lnTo>
                    <a:pt x="1243245" y="318261"/>
                  </a:lnTo>
                  <a:lnTo>
                    <a:pt x="1253895" y="305093"/>
                  </a:lnTo>
                  <a:lnTo>
                    <a:pt x="1263866" y="292606"/>
                  </a:lnTo>
                  <a:lnTo>
                    <a:pt x="1273384" y="279665"/>
                  </a:lnTo>
                  <a:lnTo>
                    <a:pt x="1282675" y="267178"/>
                  </a:lnTo>
                  <a:lnTo>
                    <a:pt x="1291739" y="255145"/>
                  </a:lnTo>
                  <a:lnTo>
                    <a:pt x="1300124" y="242886"/>
                  </a:lnTo>
                  <a:lnTo>
                    <a:pt x="1308282" y="231307"/>
                  </a:lnTo>
                  <a:lnTo>
                    <a:pt x="1316213" y="219728"/>
                  </a:lnTo>
                  <a:lnTo>
                    <a:pt x="1330263" y="197706"/>
                  </a:lnTo>
                  <a:lnTo>
                    <a:pt x="1107958" y="281027"/>
                  </a:lnTo>
                  <a:lnTo>
                    <a:pt x="1102746" y="282390"/>
                  </a:lnTo>
                  <a:lnTo>
                    <a:pt x="1097534" y="283525"/>
                  </a:lnTo>
                  <a:lnTo>
                    <a:pt x="1092322" y="283979"/>
                  </a:lnTo>
                  <a:lnTo>
                    <a:pt x="1087110" y="283979"/>
                  </a:lnTo>
                  <a:lnTo>
                    <a:pt x="1081898" y="283752"/>
                  </a:lnTo>
                  <a:lnTo>
                    <a:pt x="1076686" y="282844"/>
                  </a:lnTo>
                  <a:lnTo>
                    <a:pt x="1071927" y="281255"/>
                  </a:lnTo>
                  <a:lnTo>
                    <a:pt x="1067168" y="279438"/>
                  </a:lnTo>
                  <a:lnTo>
                    <a:pt x="1062636" y="277168"/>
                  </a:lnTo>
                  <a:lnTo>
                    <a:pt x="1058103" y="274216"/>
                  </a:lnTo>
                  <a:lnTo>
                    <a:pt x="1054251" y="270811"/>
                  </a:lnTo>
                  <a:lnTo>
                    <a:pt x="1050399" y="267178"/>
                  </a:lnTo>
                  <a:lnTo>
                    <a:pt x="1047226" y="263319"/>
                  </a:lnTo>
                  <a:lnTo>
                    <a:pt x="1044054" y="259005"/>
                  </a:lnTo>
                  <a:lnTo>
                    <a:pt x="1041561" y="254237"/>
                  </a:lnTo>
                  <a:lnTo>
                    <a:pt x="1039295" y="249470"/>
                  </a:lnTo>
                  <a:lnTo>
                    <a:pt x="1037482" y="244021"/>
                  </a:lnTo>
                  <a:lnTo>
                    <a:pt x="1036575" y="238799"/>
                  </a:lnTo>
                  <a:lnTo>
                    <a:pt x="1036122" y="233350"/>
                  </a:lnTo>
                  <a:lnTo>
                    <a:pt x="1036122" y="228355"/>
                  </a:lnTo>
                  <a:lnTo>
                    <a:pt x="1036349" y="223134"/>
                  </a:lnTo>
                  <a:lnTo>
                    <a:pt x="1037255" y="218139"/>
                  </a:lnTo>
                  <a:lnTo>
                    <a:pt x="1038841" y="213144"/>
                  </a:lnTo>
                  <a:lnTo>
                    <a:pt x="1040654" y="208376"/>
                  </a:lnTo>
                  <a:lnTo>
                    <a:pt x="1042920" y="203836"/>
                  </a:lnTo>
                  <a:lnTo>
                    <a:pt x="1045866" y="199295"/>
                  </a:lnTo>
                  <a:lnTo>
                    <a:pt x="1049266" y="195435"/>
                  </a:lnTo>
                  <a:lnTo>
                    <a:pt x="1052891" y="191576"/>
                  </a:lnTo>
                  <a:lnTo>
                    <a:pt x="1056744" y="188170"/>
                  </a:lnTo>
                  <a:lnTo>
                    <a:pt x="1061049" y="185219"/>
                  </a:lnTo>
                  <a:lnTo>
                    <a:pt x="1065582" y="182494"/>
                  </a:lnTo>
                  <a:lnTo>
                    <a:pt x="1070567" y="180451"/>
                  </a:lnTo>
                  <a:lnTo>
                    <a:pt x="1443569" y="41279"/>
                  </a:lnTo>
                  <a:lnTo>
                    <a:pt x="1446288" y="40370"/>
                  </a:lnTo>
                  <a:lnTo>
                    <a:pt x="1449461" y="39462"/>
                  </a:lnTo>
                  <a:lnTo>
                    <a:pt x="1452633" y="38781"/>
                  </a:lnTo>
                  <a:lnTo>
                    <a:pt x="1455579" y="38327"/>
                  </a:lnTo>
                  <a:lnTo>
                    <a:pt x="1458752" y="38100"/>
                  </a:lnTo>
                  <a:close/>
                  <a:moveTo>
                    <a:pt x="102528" y="0"/>
                  </a:moveTo>
                  <a:lnTo>
                    <a:pt x="107971" y="454"/>
                  </a:lnTo>
                  <a:lnTo>
                    <a:pt x="113189" y="681"/>
                  </a:lnTo>
                  <a:lnTo>
                    <a:pt x="118406" y="1361"/>
                  </a:lnTo>
                  <a:lnTo>
                    <a:pt x="123169" y="2268"/>
                  </a:lnTo>
                  <a:lnTo>
                    <a:pt x="128386" y="3403"/>
                  </a:lnTo>
                  <a:lnTo>
                    <a:pt x="133376" y="4764"/>
                  </a:lnTo>
                  <a:lnTo>
                    <a:pt x="137913" y="6578"/>
                  </a:lnTo>
                  <a:lnTo>
                    <a:pt x="142450" y="8393"/>
                  </a:lnTo>
                  <a:lnTo>
                    <a:pt x="147213" y="10434"/>
                  </a:lnTo>
                  <a:lnTo>
                    <a:pt x="151523" y="12476"/>
                  </a:lnTo>
                  <a:lnTo>
                    <a:pt x="156059" y="14971"/>
                  </a:lnTo>
                  <a:lnTo>
                    <a:pt x="160143" y="17693"/>
                  </a:lnTo>
                  <a:lnTo>
                    <a:pt x="164225" y="20642"/>
                  </a:lnTo>
                  <a:lnTo>
                    <a:pt x="168082" y="23590"/>
                  </a:lnTo>
                  <a:lnTo>
                    <a:pt x="171711" y="26993"/>
                  </a:lnTo>
                  <a:lnTo>
                    <a:pt x="175340" y="30169"/>
                  </a:lnTo>
                  <a:lnTo>
                    <a:pt x="178743" y="33798"/>
                  </a:lnTo>
                  <a:lnTo>
                    <a:pt x="181918" y="37427"/>
                  </a:lnTo>
                  <a:lnTo>
                    <a:pt x="185094" y="41510"/>
                  </a:lnTo>
                  <a:lnTo>
                    <a:pt x="188043" y="45593"/>
                  </a:lnTo>
                  <a:lnTo>
                    <a:pt x="190538" y="49676"/>
                  </a:lnTo>
                  <a:lnTo>
                    <a:pt x="193033" y="53986"/>
                  </a:lnTo>
                  <a:lnTo>
                    <a:pt x="195074" y="58296"/>
                  </a:lnTo>
                  <a:lnTo>
                    <a:pt x="197343" y="63059"/>
                  </a:lnTo>
                  <a:lnTo>
                    <a:pt x="199157" y="67596"/>
                  </a:lnTo>
                  <a:lnTo>
                    <a:pt x="200745" y="72359"/>
                  </a:lnTo>
                  <a:lnTo>
                    <a:pt x="202106" y="77122"/>
                  </a:lnTo>
                  <a:lnTo>
                    <a:pt x="203467" y="82340"/>
                  </a:lnTo>
                  <a:lnTo>
                    <a:pt x="204148" y="87330"/>
                  </a:lnTo>
                  <a:lnTo>
                    <a:pt x="205055" y="92320"/>
                  </a:lnTo>
                  <a:lnTo>
                    <a:pt x="205282" y="97537"/>
                  </a:lnTo>
                  <a:lnTo>
                    <a:pt x="205509" y="102981"/>
                  </a:lnTo>
                  <a:lnTo>
                    <a:pt x="205509" y="2092965"/>
                  </a:lnTo>
                  <a:lnTo>
                    <a:pt x="2195719" y="2092965"/>
                  </a:lnTo>
                  <a:lnTo>
                    <a:pt x="2201163" y="2093192"/>
                  </a:lnTo>
                  <a:lnTo>
                    <a:pt x="2206380" y="2093419"/>
                  </a:lnTo>
                  <a:lnTo>
                    <a:pt x="2211597" y="2094326"/>
                  </a:lnTo>
                  <a:lnTo>
                    <a:pt x="2216587" y="2095233"/>
                  </a:lnTo>
                  <a:lnTo>
                    <a:pt x="2221578" y="2096367"/>
                  </a:lnTo>
                  <a:lnTo>
                    <a:pt x="2226568" y="2097501"/>
                  </a:lnTo>
                  <a:lnTo>
                    <a:pt x="2231105" y="2099316"/>
                  </a:lnTo>
                  <a:lnTo>
                    <a:pt x="2235868" y="2101131"/>
                  </a:lnTo>
                  <a:lnTo>
                    <a:pt x="2240405" y="2103172"/>
                  </a:lnTo>
                  <a:lnTo>
                    <a:pt x="2244714" y="2105667"/>
                  </a:lnTo>
                  <a:lnTo>
                    <a:pt x="2249251" y="2107936"/>
                  </a:lnTo>
                  <a:lnTo>
                    <a:pt x="2253334" y="2110658"/>
                  </a:lnTo>
                  <a:lnTo>
                    <a:pt x="2257417" y="2113606"/>
                  </a:lnTo>
                  <a:lnTo>
                    <a:pt x="2261273" y="2116328"/>
                  </a:lnTo>
                  <a:lnTo>
                    <a:pt x="2264902" y="2119731"/>
                  </a:lnTo>
                  <a:lnTo>
                    <a:pt x="2268532" y="2123133"/>
                  </a:lnTo>
                  <a:lnTo>
                    <a:pt x="2271934" y="2126763"/>
                  </a:lnTo>
                  <a:lnTo>
                    <a:pt x="2275337" y="2130619"/>
                  </a:lnTo>
                  <a:lnTo>
                    <a:pt x="2278285" y="2134475"/>
                  </a:lnTo>
                  <a:lnTo>
                    <a:pt x="2281234" y="2138331"/>
                  </a:lnTo>
                  <a:lnTo>
                    <a:pt x="2283729" y="2142414"/>
                  </a:lnTo>
                  <a:lnTo>
                    <a:pt x="2286224" y="2146724"/>
                  </a:lnTo>
                  <a:lnTo>
                    <a:pt x="2288720" y="2151260"/>
                  </a:lnTo>
                  <a:lnTo>
                    <a:pt x="2290761" y="2155797"/>
                  </a:lnTo>
                  <a:lnTo>
                    <a:pt x="2292576" y="2160560"/>
                  </a:lnTo>
                  <a:lnTo>
                    <a:pt x="2294164" y="2165324"/>
                  </a:lnTo>
                  <a:lnTo>
                    <a:pt x="2295298" y="2170087"/>
                  </a:lnTo>
                  <a:lnTo>
                    <a:pt x="2296659" y="2175304"/>
                  </a:lnTo>
                  <a:lnTo>
                    <a:pt x="2297339" y="2180068"/>
                  </a:lnTo>
                  <a:lnTo>
                    <a:pt x="2298246" y="2185285"/>
                  </a:lnTo>
                  <a:lnTo>
                    <a:pt x="2298473" y="2190729"/>
                  </a:lnTo>
                  <a:lnTo>
                    <a:pt x="2298700" y="2195946"/>
                  </a:lnTo>
                  <a:lnTo>
                    <a:pt x="2298473" y="2201163"/>
                  </a:lnTo>
                  <a:lnTo>
                    <a:pt x="2298246" y="2206380"/>
                  </a:lnTo>
                  <a:lnTo>
                    <a:pt x="2297339" y="2211597"/>
                  </a:lnTo>
                  <a:lnTo>
                    <a:pt x="2296659" y="2216361"/>
                  </a:lnTo>
                  <a:lnTo>
                    <a:pt x="2295298" y="2221578"/>
                  </a:lnTo>
                  <a:lnTo>
                    <a:pt x="2294164" y="2226568"/>
                  </a:lnTo>
                  <a:lnTo>
                    <a:pt x="2292576" y="2231105"/>
                  </a:lnTo>
                  <a:lnTo>
                    <a:pt x="2290761" y="2235868"/>
                  </a:lnTo>
                  <a:lnTo>
                    <a:pt x="2288720" y="2240405"/>
                  </a:lnTo>
                  <a:lnTo>
                    <a:pt x="2286224" y="2244941"/>
                  </a:lnTo>
                  <a:lnTo>
                    <a:pt x="2283729" y="2249251"/>
                  </a:lnTo>
                  <a:lnTo>
                    <a:pt x="2281234" y="2253334"/>
                  </a:lnTo>
                  <a:lnTo>
                    <a:pt x="2278285" y="2257417"/>
                  </a:lnTo>
                  <a:lnTo>
                    <a:pt x="2275337" y="2261273"/>
                  </a:lnTo>
                  <a:lnTo>
                    <a:pt x="2271934" y="2264902"/>
                  </a:lnTo>
                  <a:lnTo>
                    <a:pt x="2268532" y="2268532"/>
                  </a:lnTo>
                  <a:lnTo>
                    <a:pt x="2264902" y="2271934"/>
                  </a:lnTo>
                  <a:lnTo>
                    <a:pt x="2261273" y="2275337"/>
                  </a:lnTo>
                  <a:lnTo>
                    <a:pt x="2257417" y="2278059"/>
                  </a:lnTo>
                  <a:lnTo>
                    <a:pt x="2253334" y="2281234"/>
                  </a:lnTo>
                  <a:lnTo>
                    <a:pt x="2249251" y="2283729"/>
                  </a:lnTo>
                  <a:lnTo>
                    <a:pt x="2244714" y="2286451"/>
                  </a:lnTo>
                  <a:lnTo>
                    <a:pt x="2240405" y="2288493"/>
                  </a:lnTo>
                  <a:lnTo>
                    <a:pt x="2235868" y="2290534"/>
                  </a:lnTo>
                  <a:lnTo>
                    <a:pt x="2231105" y="2292349"/>
                  </a:lnTo>
                  <a:lnTo>
                    <a:pt x="2226568" y="2294164"/>
                  </a:lnTo>
                  <a:lnTo>
                    <a:pt x="2221578" y="2295298"/>
                  </a:lnTo>
                  <a:lnTo>
                    <a:pt x="2216587" y="2296659"/>
                  </a:lnTo>
                  <a:lnTo>
                    <a:pt x="2211597" y="2297566"/>
                  </a:lnTo>
                  <a:lnTo>
                    <a:pt x="2206380" y="2298246"/>
                  </a:lnTo>
                  <a:lnTo>
                    <a:pt x="2201163" y="2298473"/>
                  </a:lnTo>
                  <a:lnTo>
                    <a:pt x="2195719" y="2298700"/>
                  </a:lnTo>
                  <a:lnTo>
                    <a:pt x="102528" y="2298700"/>
                  </a:lnTo>
                  <a:lnTo>
                    <a:pt x="97310" y="2298473"/>
                  </a:lnTo>
                  <a:lnTo>
                    <a:pt x="92093" y="2298246"/>
                  </a:lnTo>
                  <a:lnTo>
                    <a:pt x="86876" y="2297566"/>
                  </a:lnTo>
                  <a:lnTo>
                    <a:pt x="81886" y="2296659"/>
                  </a:lnTo>
                  <a:lnTo>
                    <a:pt x="77122" y="2295298"/>
                  </a:lnTo>
                  <a:lnTo>
                    <a:pt x="72132" y="2294164"/>
                  </a:lnTo>
                  <a:lnTo>
                    <a:pt x="67142" y="2292349"/>
                  </a:lnTo>
                  <a:lnTo>
                    <a:pt x="62605" y="2290534"/>
                  </a:lnTo>
                  <a:lnTo>
                    <a:pt x="57842" y="2288493"/>
                  </a:lnTo>
                  <a:lnTo>
                    <a:pt x="53532" y="2286451"/>
                  </a:lnTo>
                  <a:lnTo>
                    <a:pt x="49449" y="2283729"/>
                  </a:lnTo>
                  <a:lnTo>
                    <a:pt x="45139" y="2281234"/>
                  </a:lnTo>
                  <a:lnTo>
                    <a:pt x="41283" y="2278059"/>
                  </a:lnTo>
                  <a:lnTo>
                    <a:pt x="37200" y="2275337"/>
                  </a:lnTo>
                  <a:lnTo>
                    <a:pt x="33344" y="2271934"/>
                  </a:lnTo>
                  <a:lnTo>
                    <a:pt x="29715" y="2268532"/>
                  </a:lnTo>
                  <a:lnTo>
                    <a:pt x="26539" y="2264902"/>
                  </a:lnTo>
                  <a:lnTo>
                    <a:pt x="23364" y="2261273"/>
                  </a:lnTo>
                  <a:lnTo>
                    <a:pt x="20188" y="2257417"/>
                  </a:lnTo>
                  <a:lnTo>
                    <a:pt x="17466" y="2253334"/>
                  </a:lnTo>
                  <a:lnTo>
                    <a:pt x="14517" y="2249251"/>
                  </a:lnTo>
                  <a:lnTo>
                    <a:pt x="12249" y="2244941"/>
                  </a:lnTo>
                  <a:lnTo>
                    <a:pt x="9981" y="2240405"/>
                  </a:lnTo>
                  <a:lnTo>
                    <a:pt x="7939" y="2235868"/>
                  </a:lnTo>
                  <a:lnTo>
                    <a:pt x="6125" y="2231105"/>
                  </a:lnTo>
                  <a:lnTo>
                    <a:pt x="4537" y="2226568"/>
                  </a:lnTo>
                  <a:lnTo>
                    <a:pt x="2949" y="2221578"/>
                  </a:lnTo>
                  <a:lnTo>
                    <a:pt x="2042" y="2216361"/>
                  </a:lnTo>
                  <a:lnTo>
                    <a:pt x="907" y="2211597"/>
                  </a:lnTo>
                  <a:lnTo>
                    <a:pt x="454" y="2206380"/>
                  </a:lnTo>
                  <a:lnTo>
                    <a:pt x="0" y="2201163"/>
                  </a:lnTo>
                  <a:lnTo>
                    <a:pt x="0" y="2195946"/>
                  </a:lnTo>
                  <a:lnTo>
                    <a:pt x="0" y="102981"/>
                  </a:lnTo>
                  <a:lnTo>
                    <a:pt x="0" y="97537"/>
                  </a:lnTo>
                  <a:lnTo>
                    <a:pt x="454" y="92320"/>
                  </a:lnTo>
                  <a:lnTo>
                    <a:pt x="907" y="87330"/>
                  </a:lnTo>
                  <a:lnTo>
                    <a:pt x="2042" y="82340"/>
                  </a:lnTo>
                  <a:lnTo>
                    <a:pt x="2949" y="77122"/>
                  </a:lnTo>
                  <a:lnTo>
                    <a:pt x="4537" y="72359"/>
                  </a:lnTo>
                  <a:lnTo>
                    <a:pt x="6125" y="67596"/>
                  </a:lnTo>
                  <a:lnTo>
                    <a:pt x="7939" y="63059"/>
                  </a:lnTo>
                  <a:lnTo>
                    <a:pt x="9981" y="58296"/>
                  </a:lnTo>
                  <a:lnTo>
                    <a:pt x="12249" y="53986"/>
                  </a:lnTo>
                  <a:lnTo>
                    <a:pt x="14517" y="49676"/>
                  </a:lnTo>
                  <a:lnTo>
                    <a:pt x="17466" y="45593"/>
                  </a:lnTo>
                  <a:lnTo>
                    <a:pt x="20188" y="41510"/>
                  </a:lnTo>
                  <a:lnTo>
                    <a:pt x="23364" y="37427"/>
                  </a:lnTo>
                  <a:lnTo>
                    <a:pt x="26539" y="33798"/>
                  </a:lnTo>
                  <a:lnTo>
                    <a:pt x="29715" y="30169"/>
                  </a:lnTo>
                  <a:lnTo>
                    <a:pt x="33344" y="26993"/>
                  </a:lnTo>
                  <a:lnTo>
                    <a:pt x="37200" y="23590"/>
                  </a:lnTo>
                  <a:lnTo>
                    <a:pt x="41283" y="20642"/>
                  </a:lnTo>
                  <a:lnTo>
                    <a:pt x="45139" y="17693"/>
                  </a:lnTo>
                  <a:lnTo>
                    <a:pt x="49449" y="14971"/>
                  </a:lnTo>
                  <a:lnTo>
                    <a:pt x="53532" y="12476"/>
                  </a:lnTo>
                  <a:lnTo>
                    <a:pt x="57842" y="10434"/>
                  </a:lnTo>
                  <a:lnTo>
                    <a:pt x="62605" y="8393"/>
                  </a:lnTo>
                  <a:lnTo>
                    <a:pt x="67142" y="6578"/>
                  </a:lnTo>
                  <a:lnTo>
                    <a:pt x="72132" y="4764"/>
                  </a:lnTo>
                  <a:lnTo>
                    <a:pt x="77122" y="3403"/>
                  </a:lnTo>
                  <a:lnTo>
                    <a:pt x="81886" y="2268"/>
                  </a:lnTo>
                  <a:lnTo>
                    <a:pt x="86876" y="1361"/>
                  </a:lnTo>
                  <a:lnTo>
                    <a:pt x="92093" y="681"/>
                  </a:lnTo>
                  <a:lnTo>
                    <a:pt x="97310" y="454"/>
                  </a:lnTo>
                  <a:lnTo>
                    <a:pt x="102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21908" tIns="60955" rIns="121908" bIns="60955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AACE8A-A101-D946-A35A-18786886F557}"/>
              </a:ext>
            </a:extLst>
          </p:cNvPr>
          <p:cNvGrpSpPr/>
          <p:nvPr/>
        </p:nvGrpSpPr>
        <p:grpSpPr>
          <a:xfrm>
            <a:off x="5185015" y="1848573"/>
            <a:ext cx="1820096" cy="1820333"/>
            <a:chOff x="4759651" y="1860616"/>
            <a:chExt cx="1820096" cy="1820333"/>
          </a:xfrm>
        </p:grpSpPr>
        <p:sp>
          <p:nvSpPr>
            <p:cNvPr id="30" name="菱形 40">
              <a:extLst>
                <a:ext uri="{FF2B5EF4-FFF2-40B4-BE49-F238E27FC236}">
                  <a16:creationId xmlns:a16="http://schemas.microsoft.com/office/drawing/2014/main" id="{3A01737D-982F-4C45-8DB4-30E8C78D9045}"/>
                </a:ext>
              </a:extLst>
            </p:cNvPr>
            <p:cNvSpPr/>
            <p:nvPr/>
          </p:nvSpPr>
          <p:spPr>
            <a:xfrm>
              <a:off x="4759651" y="1860616"/>
              <a:ext cx="1820096" cy="1820333"/>
            </a:xfrm>
            <a:prstGeom prst="diamond">
              <a:avLst/>
            </a:prstGeom>
            <a:solidFill>
              <a:srgbClr val="15D16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08" tIns="60955" rIns="121908" bIns="6095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" name="KSO_Shape">
              <a:extLst>
                <a:ext uri="{FF2B5EF4-FFF2-40B4-BE49-F238E27FC236}">
                  <a16:creationId xmlns:a16="http://schemas.microsoft.com/office/drawing/2014/main" id="{47C52EF0-B08E-0E43-A9BC-74B8C97B8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220" y="2487147"/>
              <a:ext cx="562960" cy="569384"/>
            </a:xfrm>
            <a:custGeom>
              <a:avLst/>
              <a:gdLst>
                <a:gd name="T0" fmla="*/ 2147483646 w 5438"/>
                <a:gd name="T1" fmla="*/ 0 h 5494"/>
                <a:gd name="T2" fmla="*/ 0 w 5438"/>
                <a:gd name="T3" fmla="*/ 2147483646 h 5494"/>
                <a:gd name="T4" fmla="*/ 2147483646 w 5438"/>
                <a:gd name="T5" fmla="*/ 2147483646 h 5494"/>
                <a:gd name="T6" fmla="*/ 2147483646 w 5438"/>
                <a:gd name="T7" fmla="*/ 2147483646 h 5494"/>
                <a:gd name="T8" fmla="*/ 2147483646 w 5438"/>
                <a:gd name="T9" fmla="*/ 2147483646 h 5494"/>
                <a:gd name="T10" fmla="*/ 2147483646 w 5438"/>
                <a:gd name="T11" fmla="*/ 2147483646 h 5494"/>
                <a:gd name="T12" fmla="*/ 2147483646 w 5438"/>
                <a:gd name="T13" fmla="*/ 2147483646 h 5494"/>
                <a:gd name="T14" fmla="*/ 2147483646 w 5438"/>
                <a:gd name="T15" fmla="*/ 2147483646 h 5494"/>
                <a:gd name="T16" fmla="*/ 2147483646 w 5438"/>
                <a:gd name="T17" fmla="*/ 2147483646 h 5494"/>
                <a:gd name="T18" fmla="*/ 2147483646 w 5438"/>
                <a:gd name="T19" fmla="*/ 2147483646 h 5494"/>
                <a:gd name="T20" fmla="*/ 2147483646 w 5438"/>
                <a:gd name="T21" fmla="*/ 2147483646 h 5494"/>
                <a:gd name="T22" fmla="*/ 2147483646 w 5438"/>
                <a:gd name="T23" fmla="*/ 2147483646 h 5494"/>
                <a:gd name="T24" fmla="*/ 2147483646 w 5438"/>
                <a:gd name="T25" fmla="*/ 2147483646 h 5494"/>
                <a:gd name="T26" fmla="*/ 2147483646 w 5438"/>
                <a:gd name="T27" fmla="*/ 2147483646 h 5494"/>
                <a:gd name="T28" fmla="*/ 2147483646 w 5438"/>
                <a:gd name="T29" fmla="*/ 2147483646 h 5494"/>
                <a:gd name="T30" fmla="*/ 2147483646 w 5438"/>
                <a:gd name="T31" fmla="*/ 2147483646 h 5494"/>
                <a:gd name="T32" fmla="*/ 2147483646 w 5438"/>
                <a:gd name="T33" fmla="*/ 2147483646 h 5494"/>
                <a:gd name="T34" fmla="*/ 2147483646 w 5438"/>
                <a:gd name="T35" fmla="*/ 2147483646 h 5494"/>
                <a:gd name="T36" fmla="*/ 2147483646 w 5438"/>
                <a:gd name="T37" fmla="*/ 2147483646 h 5494"/>
                <a:gd name="T38" fmla="*/ 2147483646 w 5438"/>
                <a:gd name="T39" fmla="*/ 2147483646 h 5494"/>
                <a:gd name="T40" fmla="*/ 2147483646 w 5438"/>
                <a:gd name="T41" fmla="*/ 2147483646 h 5494"/>
                <a:gd name="T42" fmla="*/ 2147483646 w 5438"/>
                <a:gd name="T43" fmla="*/ 2147483646 h 5494"/>
                <a:gd name="T44" fmla="*/ 2147483646 w 5438"/>
                <a:gd name="T45" fmla="*/ 2147483646 h 5494"/>
                <a:gd name="T46" fmla="*/ 2147483646 w 5438"/>
                <a:gd name="T47" fmla="*/ 2147483646 h 5494"/>
                <a:gd name="T48" fmla="*/ 2147483646 w 5438"/>
                <a:gd name="T49" fmla="*/ 2147483646 h 5494"/>
                <a:gd name="T50" fmla="*/ 2147483646 w 5438"/>
                <a:gd name="T51" fmla="*/ 2147483646 h 5494"/>
                <a:gd name="T52" fmla="*/ 2147483646 w 5438"/>
                <a:gd name="T53" fmla="*/ 2147483646 h 5494"/>
                <a:gd name="T54" fmla="*/ 2147483646 w 5438"/>
                <a:gd name="T55" fmla="*/ 2147483646 h 5494"/>
                <a:gd name="T56" fmla="*/ 2147483646 w 5438"/>
                <a:gd name="T57" fmla="*/ 2147483646 h 5494"/>
                <a:gd name="T58" fmla="*/ 2147483646 w 5438"/>
                <a:gd name="T59" fmla="*/ 2147483646 h 5494"/>
                <a:gd name="T60" fmla="*/ 2147483646 w 5438"/>
                <a:gd name="T61" fmla="*/ 2147483646 h 5494"/>
                <a:gd name="T62" fmla="*/ 2147483646 w 5438"/>
                <a:gd name="T63" fmla="*/ 2147483646 h 5494"/>
                <a:gd name="T64" fmla="*/ 2147483646 w 5438"/>
                <a:gd name="T65" fmla="*/ 2147483646 h 5494"/>
                <a:gd name="T66" fmla="*/ 2147483646 w 5438"/>
                <a:gd name="T67" fmla="*/ 2147483646 h 5494"/>
                <a:gd name="T68" fmla="*/ 2147483646 w 5438"/>
                <a:gd name="T69" fmla="*/ 2147483646 h 5494"/>
                <a:gd name="T70" fmla="*/ 2147483646 w 5438"/>
                <a:gd name="T71" fmla="*/ 2147483646 h 5494"/>
                <a:gd name="T72" fmla="*/ 2147483646 w 5438"/>
                <a:gd name="T73" fmla="*/ 2147483646 h 5494"/>
                <a:gd name="T74" fmla="*/ 2147483646 w 5438"/>
                <a:gd name="T75" fmla="*/ 2147483646 h 5494"/>
                <a:gd name="T76" fmla="*/ 2147483646 w 5438"/>
                <a:gd name="T77" fmla="*/ 2147483646 h 5494"/>
                <a:gd name="T78" fmla="*/ 2147483646 w 5438"/>
                <a:gd name="T79" fmla="*/ 2147483646 h 5494"/>
                <a:gd name="T80" fmla="*/ 2147483646 w 5438"/>
                <a:gd name="T81" fmla="*/ 2147483646 h 5494"/>
                <a:gd name="T82" fmla="*/ 2147483646 w 5438"/>
                <a:gd name="T83" fmla="*/ 2147483646 h 5494"/>
                <a:gd name="T84" fmla="*/ 2147483646 w 5438"/>
                <a:gd name="T85" fmla="*/ 2147483646 h 5494"/>
                <a:gd name="T86" fmla="*/ 2147483646 w 5438"/>
                <a:gd name="T87" fmla="*/ 2147483646 h 5494"/>
                <a:gd name="T88" fmla="*/ 2147483646 w 5438"/>
                <a:gd name="T89" fmla="*/ 2147483646 h 5494"/>
                <a:gd name="T90" fmla="*/ 2147483646 w 5438"/>
                <a:gd name="T91" fmla="*/ 2147483646 h 5494"/>
                <a:gd name="T92" fmla="*/ 2147483646 w 5438"/>
                <a:gd name="T93" fmla="*/ 2147483646 h 5494"/>
                <a:gd name="T94" fmla="*/ 2147483646 w 5438"/>
                <a:gd name="T95" fmla="*/ 2147483646 h 5494"/>
                <a:gd name="T96" fmla="*/ 2147483646 w 5438"/>
                <a:gd name="T97" fmla="*/ 2147483646 h 5494"/>
                <a:gd name="T98" fmla="*/ 2147483646 w 5438"/>
                <a:gd name="T99" fmla="*/ 2147483646 h 5494"/>
                <a:gd name="T100" fmla="*/ 2147483646 w 5438"/>
                <a:gd name="T101" fmla="*/ 2147483646 h 5494"/>
                <a:gd name="T102" fmla="*/ 2147483646 w 5438"/>
                <a:gd name="T103" fmla="*/ 2147483646 h 5494"/>
                <a:gd name="T104" fmla="*/ 2147483646 w 5438"/>
                <a:gd name="T105" fmla="*/ 2147483646 h 5494"/>
                <a:gd name="T106" fmla="*/ 2147483646 w 5438"/>
                <a:gd name="T107" fmla="*/ 2147483646 h 5494"/>
                <a:gd name="T108" fmla="*/ 2147483646 w 5438"/>
                <a:gd name="T109" fmla="*/ 2147483646 h 5494"/>
                <a:gd name="T110" fmla="*/ 2147483646 w 5438"/>
                <a:gd name="T111" fmla="*/ 2147483646 h 5494"/>
                <a:gd name="T112" fmla="*/ 2147483646 w 5438"/>
                <a:gd name="T113" fmla="*/ 2147483646 h 5494"/>
                <a:gd name="T114" fmla="*/ 2147483646 w 5438"/>
                <a:gd name="T115" fmla="*/ 2147483646 h 5494"/>
                <a:gd name="T116" fmla="*/ 2147483646 w 5438"/>
                <a:gd name="T117" fmla="*/ 2147483646 h 5494"/>
                <a:gd name="T118" fmla="*/ 2147483646 w 5438"/>
                <a:gd name="T119" fmla="*/ 2147483646 h 54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438" h="5494">
                  <a:moveTo>
                    <a:pt x="2825" y="454"/>
                  </a:moveTo>
                  <a:lnTo>
                    <a:pt x="2825" y="0"/>
                  </a:lnTo>
                  <a:lnTo>
                    <a:pt x="2514" y="0"/>
                  </a:lnTo>
                  <a:lnTo>
                    <a:pt x="2514" y="454"/>
                  </a:lnTo>
                  <a:lnTo>
                    <a:pt x="0" y="454"/>
                  </a:lnTo>
                  <a:lnTo>
                    <a:pt x="0" y="1259"/>
                  </a:lnTo>
                  <a:lnTo>
                    <a:pt x="276" y="1259"/>
                  </a:lnTo>
                  <a:lnTo>
                    <a:pt x="276" y="4295"/>
                  </a:lnTo>
                  <a:lnTo>
                    <a:pt x="2197" y="4295"/>
                  </a:lnTo>
                  <a:lnTo>
                    <a:pt x="1028" y="5252"/>
                  </a:lnTo>
                  <a:lnTo>
                    <a:pt x="1225" y="5494"/>
                  </a:lnTo>
                  <a:lnTo>
                    <a:pt x="2689" y="4295"/>
                  </a:lnTo>
                  <a:lnTo>
                    <a:pt x="2699" y="4295"/>
                  </a:lnTo>
                  <a:lnTo>
                    <a:pt x="4163" y="5494"/>
                  </a:lnTo>
                  <a:lnTo>
                    <a:pt x="4360" y="5252"/>
                  </a:lnTo>
                  <a:lnTo>
                    <a:pt x="3192" y="4295"/>
                  </a:lnTo>
                  <a:lnTo>
                    <a:pt x="5105" y="4295"/>
                  </a:lnTo>
                  <a:lnTo>
                    <a:pt x="5105" y="1259"/>
                  </a:lnTo>
                  <a:lnTo>
                    <a:pt x="5438" y="1259"/>
                  </a:lnTo>
                  <a:lnTo>
                    <a:pt x="5438" y="454"/>
                  </a:lnTo>
                  <a:lnTo>
                    <a:pt x="2825" y="454"/>
                  </a:lnTo>
                  <a:close/>
                  <a:moveTo>
                    <a:pt x="4793" y="3983"/>
                  </a:moveTo>
                  <a:lnTo>
                    <a:pt x="587" y="3983"/>
                  </a:lnTo>
                  <a:lnTo>
                    <a:pt x="587" y="1259"/>
                  </a:lnTo>
                  <a:lnTo>
                    <a:pt x="4793" y="1259"/>
                  </a:lnTo>
                  <a:lnTo>
                    <a:pt x="4793" y="3983"/>
                  </a:lnTo>
                  <a:close/>
                  <a:moveTo>
                    <a:pt x="1611" y="3281"/>
                  </a:moveTo>
                  <a:lnTo>
                    <a:pt x="1611" y="2471"/>
                  </a:lnTo>
                  <a:lnTo>
                    <a:pt x="2422" y="2471"/>
                  </a:lnTo>
                  <a:lnTo>
                    <a:pt x="2420" y="2429"/>
                  </a:lnTo>
                  <a:lnTo>
                    <a:pt x="2417" y="2388"/>
                  </a:lnTo>
                  <a:lnTo>
                    <a:pt x="2412" y="2347"/>
                  </a:lnTo>
                  <a:lnTo>
                    <a:pt x="2405" y="2308"/>
                  </a:lnTo>
                  <a:lnTo>
                    <a:pt x="2396" y="2268"/>
                  </a:lnTo>
                  <a:lnTo>
                    <a:pt x="2385" y="2230"/>
                  </a:lnTo>
                  <a:lnTo>
                    <a:pt x="2373" y="2192"/>
                  </a:lnTo>
                  <a:lnTo>
                    <a:pt x="2358" y="2156"/>
                  </a:lnTo>
                  <a:lnTo>
                    <a:pt x="2341" y="2120"/>
                  </a:lnTo>
                  <a:lnTo>
                    <a:pt x="2324" y="2085"/>
                  </a:lnTo>
                  <a:lnTo>
                    <a:pt x="2304" y="2051"/>
                  </a:lnTo>
                  <a:lnTo>
                    <a:pt x="2284" y="2018"/>
                  </a:lnTo>
                  <a:lnTo>
                    <a:pt x="2260" y="1986"/>
                  </a:lnTo>
                  <a:lnTo>
                    <a:pt x="2237" y="1956"/>
                  </a:lnTo>
                  <a:lnTo>
                    <a:pt x="2210" y="1926"/>
                  </a:lnTo>
                  <a:lnTo>
                    <a:pt x="2184" y="1898"/>
                  </a:lnTo>
                  <a:lnTo>
                    <a:pt x="2156" y="1871"/>
                  </a:lnTo>
                  <a:lnTo>
                    <a:pt x="2126" y="1846"/>
                  </a:lnTo>
                  <a:lnTo>
                    <a:pt x="2096" y="1822"/>
                  </a:lnTo>
                  <a:lnTo>
                    <a:pt x="2064" y="1799"/>
                  </a:lnTo>
                  <a:lnTo>
                    <a:pt x="2031" y="1778"/>
                  </a:lnTo>
                  <a:lnTo>
                    <a:pt x="1997" y="1759"/>
                  </a:lnTo>
                  <a:lnTo>
                    <a:pt x="1962" y="1741"/>
                  </a:lnTo>
                  <a:lnTo>
                    <a:pt x="1926" y="1724"/>
                  </a:lnTo>
                  <a:lnTo>
                    <a:pt x="1890" y="1710"/>
                  </a:lnTo>
                  <a:lnTo>
                    <a:pt x="1852" y="1697"/>
                  </a:lnTo>
                  <a:lnTo>
                    <a:pt x="1814" y="1686"/>
                  </a:lnTo>
                  <a:lnTo>
                    <a:pt x="1774" y="1677"/>
                  </a:lnTo>
                  <a:lnTo>
                    <a:pt x="1735" y="1670"/>
                  </a:lnTo>
                  <a:lnTo>
                    <a:pt x="1694" y="1665"/>
                  </a:lnTo>
                  <a:lnTo>
                    <a:pt x="1653" y="1662"/>
                  </a:lnTo>
                  <a:lnTo>
                    <a:pt x="1611" y="1660"/>
                  </a:lnTo>
                  <a:lnTo>
                    <a:pt x="1569" y="1662"/>
                  </a:lnTo>
                  <a:lnTo>
                    <a:pt x="1528" y="1665"/>
                  </a:lnTo>
                  <a:lnTo>
                    <a:pt x="1487" y="1670"/>
                  </a:lnTo>
                  <a:lnTo>
                    <a:pt x="1448" y="1677"/>
                  </a:lnTo>
                  <a:lnTo>
                    <a:pt x="1408" y="1686"/>
                  </a:lnTo>
                  <a:lnTo>
                    <a:pt x="1369" y="1697"/>
                  </a:lnTo>
                  <a:lnTo>
                    <a:pt x="1332" y="1710"/>
                  </a:lnTo>
                  <a:lnTo>
                    <a:pt x="1295" y="1724"/>
                  </a:lnTo>
                  <a:lnTo>
                    <a:pt x="1260" y="1741"/>
                  </a:lnTo>
                  <a:lnTo>
                    <a:pt x="1224" y="1759"/>
                  </a:lnTo>
                  <a:lnTo>
                    <a:pt x="1191" y="1778"/>
                  </a:lnTo>
                  <a:lnTo>
                    <a:pt x="1157" y="1799"/>
                  </a:lnTo>
                  <a:lnTo>
                    <a:pt x="1126" y="1822"/>
                  </a:lnTo>
                  <a:lnTo>
                    <a:pt x="1096" y="1846"/>
                  </a:lnTo>
                  <a:lnTo>
                    <a:pt x="1066" y="1871"/>
                  </a:lnTo>
                  <a:lnTo>
                    <a:pt x="1038" y="1898"/>
                  </a:lnTo>
                  <a:lnTo>
                    <a:pt x="1011" y="1926"/>
                  </a:lnTo>
                  <a:lnTo>
                    <a:pt x="986" y="1956"/>
                  </a:lnTo>
                  <a:lnTo>
                    <a:pt x="962" y="1986"/>
                  </a:lnTo>
                  <a:lnTo>
                    <a:pt x="939" y="2018"/>
                  </a:lnTo>
                  <a:lnTo>
                    <a:pt x="918" y="2051"/>
                  </a:lnTo>
                  <a:lnTo>
                    <a:pt x="899" y="2085"/>
                  </a:lnTo>
                  <a:lnTo>
                    <a:pt x="881" y="2120"/>
                  </a:lnTo>
                  <a:lnTo>
                    <a:pt x="864" y="2156"/>
                  </a:lnTo>
                  <a:lnTo>
                    <a:pt x="850" y="2192"/>
                  </a:lnTo>
                  <a:lnTo>
                    <a:pt x="837" y="2230"/>
                  </a:lnTo>
                  <a:lnTo>
                    <a:pt x="826" y="2268"/>
                  </a:lnTo>
                  <a:lnTo>
                    <a:pt x="817" y="2308"/>
                  </a:lnTo>
                  <a:lnTo>
                    <a:pt x="809" y="2347"/>
                  </a:lnTo>
                  <a:lnTo>
                    <a:pt x="804" y="2388"/>
                  </a:lnTo>
                  <a:lnTo>
                    <a:pt x="801" y="2429"/>
                  </a:lnTo>
                  <a:lnTo>
                    <a:pt x="800" y="2471"/>
                  </a:lnTo>
                  <a:lnTo>
                    <a:pt x="801" y="2513"/>
                  </a:lnTo>
                  <a:lnTo>
                    <a:pt x="804" y="2554"/>
                  </a:lnTo>
                  <a:lnTo>
                    <a:pt x="809" y="2595"/>
                  </a:lnTo>
                  <a:lnTo>
                    <a:pt x="817" y="2634"/>
                  </a:lnTo>
                  <a:lnTo>
                    <a:pt x="826" y="2674"/>
                  </a:lnTo>
                  <a:lnTo>
                    <a:pt x="837" y="2712"/>
                  </a:lnTo>
                  <a:lnTo>
                    <a:pt x="850" y="2750"/>
                  </a:lnTo>
                  <a:lnTo>
                    <a:pt x="864" y="2786"/>
                  </a:lnTo>
                  <a:lnTo>
                    <a:pt x="881" y="2822"/>
                  </a:lnTo>
                  <a:lnTo>
                    <a:pt x="899" y="2857"/>
                  </a:lnTo>
                  <a:lnTo>
                    <a:pt x="918" y="2891"/>
                  </a:lnTo>
                  <a:lnTo>
                    <a:pt x="939" y="2924"/>
                  </a:lnTo>
                  <a:lnTo>
                    <a:pt x="962" y="2956"/>
                  </a:lnTo>
                  <a:lnTo>
                    <a:pt x="986" y="2986"/>
                  </a:lnTo>
                  <a:lnTo>
                    <a:pt x="1011" y="3016"/>
                  </a:lnTo>
                  <a:lnTo>
                    <a:pt x="1038" y="3044"/>
                  </a:lnTo>
                  <a:lnTo>
                    <a:pt x="1066" y="3070"/>
                  </a:lnTo>
                  <a:lnTo>
                    <a:pt x="1096" y="3097"/>
                  </a:lnTo>
                  <a:lnTo>
                    <a:pt x="1126" y="3120"/>
                  </a:lnTo>
                  <a:lnTo>
                    <a:pt x="1157" y="3144"/>
                  </a:lnTo>
                  <a:lnTo>
                    <a:pt x="1191" y="3164"/>
                  </a:lnTo>
                  <a:lnTo>
                    <a:pt x="1224" y="3184"/>
                  </a:lnTo>
                  <a:lnTo>
                    <a:pt x="1260" y="3201"/>
                  </a:lnTo>
                  <a:lnTo>
                    <a:pt x="1295" y="3218"/>
                  </a:lnTo>
                  <a:lnTo>
                    <a:pt x="1332" y="3233"/>
                  </a:lnTo>
                  <a:lnTo>
                    <a:pt x="1369" y="3245"/>
                  </a:lnTo>
                  <a:lnTo>
                    <a:pt x="1408" y="3256"/>
                  </a:lnTo>
                  <a:lnTo>
                    <a:pt x="1448" y="3265"/>
                  </a:lnTo>
                  <a:lnTo>
                    <a:pt x="1487" y="3272"/>
                  </a:lnTo>
                  <a:lnTo>
                    <a:pt x="1528" y="3277"/>
                  </a:lnTo>
                  <a:lnTo>
                    <a:pt x="1569" y="3280"/>
                  </a:lnTo>
                  <a:lnTo>
                    <a:pt x="1611" y="3281"/>
                  </a:lnTo>
                  <a:close/>
                  <a:moveTo>
                    <a:pt x="1838" y="3503"/>
                  </a:moveTo>
                  <a:lnTo>
                    <a:pt x="1838" y="3503"/>
                  </a:lnTo>
                  <a:lnTo>
                    <a:pt x="1881" y="3502"/>
                  </a:lnTo>
                  <a:lnTo>
                    <a:pt x="1921" y="3499"/>
                  </a:lnTo>
                  <a:lnTo>
                    <a:pt x="1962" y="3493"/>
                  </a:lnTo>
                  <a:lnTo>
                    <a:pt x="2002" y="3486"/>
                  </a:lnTo>
                  <a:lnTo>
                    <a:pt x="2041" y="3477"/>
                  </a:lnTo>
                  <a:lnTo>
                    <a:pt x="2080" y="3466"/>
                  </a:lnTo>
                  <a:lnTo>
                    <a:pt x="2117" y="3453"/>
                  </a:lnTo>
                  <a:lnTo>
                    <a:pt x="2154" y="3439"/>
                  </a:lnTo>
                  <a:lnTo>
                    <a:pt x="2190" y="3422"/>
                  </a:lnTo>
                  <a:lnTo>
                    <a:pt x="2225" y="3404"/>
                  </a:lnTo>
                  <a:lnTo>
                    <a:pt x="2259" y="3385"/>
                  </a:lnTo>
                  <a:lnTo>
                    <a:pt x="2292" y="3364"/>
                  </a:lnTo>
                  <a:lnTo>
                    <a:pt x="2323" y="3341"/>
                  </a:lnTo>
                  <a:lnTo>
                    <a:pt x="2355" y="3317"/>
                  </a:lnTo>
                  <a:lnTo>
                    <a:pt x="2384" y="3292"/>
                  </a:lnTo>
                  <a:lnTo>
                    <a:pt x="2411" y="3265"/>
                  </a:lnTo>
                  <a:lnTo>
                    <a:pt x="2439" y="3237"/>
                  </a:lnTo>
                  <a:lnTo>
                    <a:pt x="2464" y="3207"/>
                  </a:lnTo>
                  <a:lnTo>
                    <a:pt x="2488" y="3177"/>
                  </a:lnTo>
                  <a:lnTo>
                    <a:pt x="2511" y="3146"/>
                  </a:lnTo>
                  <a:lnTo>
                    <a:pt x="2532" y="3112"/>
                  </a:lnTo>
                  <a:lnTo>
                    <a:pt x="2551" y="3079"/>
                  </a:lnTo>
                  <a:lnTo>
                    <a:pt x="2570" y="3043"/>
                  </a:lnTo>
                  <a:lnTo>
                    <a:pt x="2586" y="3008"/>
                  </a:lnTo>
                  <a:lnTo>
                    <a:pt x="2600" y="2971"/>
                  </a:lnTo>
                  <a:lnTo>
                    <a:pt x="2612" y="2933"/>
                  </a:lnTo>
                  <a:lnTo>
                    <a:pt x="2623" y="2895"/>
                  </a:lnTo>
                  <a:lnTo>
                    <a:pt x="2633" y="2855"/>
                  </a:lnTo>
                  <a:lnTo>
                    <a:pt x="2640" y="2816"/>
                  </a:lnTo>
                  <a:lnTo>
                    <a:pt x="2645" y="2775"/>
                  </a:lnTo>
                  <a:lnTo>
                    <a:pt x="2648" y="2734"/>
                  </a:lnTo>
                  <a:lnTo>
                    <a:pt x="2649" y="2692"/>
                  </a:lnTo>
                  <a:lnTo>
                    <a:pt x="1838" y="2692"/>
                  </a:lnTo>
                  <a:lnTo>
                    <a:pt x="1838" y="3503"/>
                  </a:lnTo>
                  <a:close/>
                  <a:moveTo>
                    <a:pt x="4318" y="1839"/>
                  </a:moveTo>
                  <a:lnTo>
                    <a:pt x="3281" y="1839"/>
                  </a:lnTo>
                  <a:lnTo>
                    <a:pt x="3281" y="2150"/>
                  </a:lnTo>
                  <a:lnTo>
                    <a:pt x="4318" y="2150"/>
                  </a:lnTo>
                  <a:lnTo>
                    <a:pt x="4318" y="1839"/>
                  </a:lnTo>
                  <a:close/>
                  <a:moveTo>
                    <a:pt x="4318" y="2411"/>
                  </a:moveTo>
                  <a:lnTo>
                    <a:pt x="3281" y="2411"/>
                  </a:lnTo>
                  <a:lnTo>
                    <a:pt x="3281" y="2723"/>
                  </a:lnTo>
                  <a:lnTo>
                    <a:pt x="4318" y="2723"/>
                  </a:lnTo>
                  <a:lnTo>
                    <a:pt x="4318" y="2411"/>
                  </a:lnTo>
                  <a:close/>
                  <a:moveTo>
                    <a:pt x="4318" y="2983"/>
                  </a:moveTo>
                  <a:lnTo>
                    <a:pt x="3281" y="2983"/>
                  </a:lnTo>
                  <a:lnTo>
                    <a:pt x="3281" y="3295"/>
                  </a:lnTo>
                  <a:lnTo>
                    <a:pt x="4318" y="3295"/>
                  </a:lnTo>
                  <a:lnTo>
                    <a:pt x="4318" y="29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21908" tIns="60955" rIns="121908" bIns="60955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8">
            <a:extLst>
              <a:ext uri="{FF2B5EF4-FFF2-40B4-BE49-F238E27FC236}">
                <a16:creationId xmlns:a16="http://schemas.microsoft.com/office/drawing/2014/main" id="{EBB6075A-282E-FB4F-94BF-9811A0770CE0}"/>
              </a:ext>
            </a:extLst>
          </p:cNvPr>
          <p:cNvSpPr txBox="1"/>
          <p:nvPr/>
        </p:nvSpPr>
        <p:spPr>
          <a:xfrm>
            <a:off x="312338" y="4978776"/>
            <a:ext cx="2629807" cy="40009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2745" indent="-381000">
              <a:buClr>
                <a:schemeClr val="dk1"/>
              </a:buClr>
              <a:buSzPts val="1700"/>
              <a:buFont typeface="Wingdings" panose="05000000000000000000" pitchFamily="2" charset="2"/>
              <a:buChar char="ü"/>
            </a:pPr>
            <a:r>
              <a:rPr lang="en-GB" altLang="zh-CN" sz="20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Quality Data Set</a:t>
            </a:r>
            <a:endParaRPr lang="en-GB" altLang="zh-CN" sz="1400" dirty="0"/>
          </a:p>
        </p:txBody>
      </p:sp>
      <p:sp>
        <p:nvSpPr>
          <p:cNvPr id="41" name="文本框 8">
            <a:extLst>
              <a:ext uri="{FF2B5EF4-FFF2-40B4-BE49-F238E27FC236}">
                <a16:creationId xmlns:a16="http://schemas.microsoft.com/office/drawing/2014/main" id="{5FE68452-74DC-3A4B-BFFA-3B6B95075D57}"/>
              </a:ext>
            </a:extLst>
          </p:cNvPr>
          <p:cNvSpPr txBox="1"/>
          <p:nvPr/>
        </p:nvSpPr>
        <p:spPr>
          <a:xfrm>
            <a:off x="2752785" y="3976737"/>
            <a:ext cx="2181999" cy="400099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Clr>
                <a:schemeClr val="dk1"/>
              </a:buClr>
              <a:buSzPts val="1700"/>
              <a:buFont typeface="Wingdings" panose="05000000000000000000" pitchFamily="2" charset="2"/>
              <a:buChar char="ü"/>
            </a:pPr>
            <a:r>
              <a:rPr lang="en-GB" altLang="zh-CN" sz="20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Highest AUC</a:t>
            </a:r>
            <a:endParaRPr lang="en-GB" altLang="zh-CN" sz="2000" dirty="0"/>
          </a:p>
        </p:txBody>
      </p:sp>
      <p:sp>
        <p:nvSpPr>
          <p:cNvPr id="42" name="文本框 8">
            <a:extLst>
              <a:ext uri="{FF2B5EF4-FFF2-40B4-BE49-F238E27FC236}">
                <a16:creationId xmlns:a16="http://schemas.microsoft.com/office/drawing/2014/main" id="{CDE881B5-772E-A647-BA66-40565D9F7AD6}"/>
              </a:ext>
            </a:extLst>
          </p:cNvPr>
          <p:cNvSpPr txBox="1"/>
          <p:nvPr/>
        </p:nvSpPr>
        <p:spPr>
          <a:xfrm>
            <a:off x="9107799" y="4978776"/>
            <a:ext cx="2980337" cy="70787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2745" indent="-381000">
              <a:buClr>
                <a:schemeClr val="dk1"/>
              </a:buClr>
              <a:buSzPts val="1700"/>
              <a:buFont typeface="Wingdings" panose="05000000000000000000" pitchFamily="2" charset="2"/>
              <a:buChar char="ü"/>
            </a:pPr>
            <a:r>
              <a:rPr lang="en-GB" altLang="zh-CN" sz="20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Satisfactory results for stakeholders</a:t>
            </a:r>
            <a:endParaRPr lang="en-GB" altLang="zh-CN" sz="2000" dirty="0"/>
          </a:p>
        </p:txBody>
      </p:sp>
      <p:sp>
        <p:nvSpPr>
          <p:cNvPr id="43" name="文本框 8">
            <a:extLst>
              <a:ext uri="{FF2B5EF4-FFF2-40B4-BE49-F238E27FC236}">
                <a16:creationId xmlns:a16="http://schemas.microsoft.com/office/drawing/2014/main" id="{3F65933E-FEB2-4648-8F03-279796CF230B}"/>
              </a:ext>
            </a:extLst>
          </p:cNvPr>
          <p:cNvSpPr txBox="1"/>
          <p:nvPr/>
        </p:nvSpPr>
        <p:spPr>
          <a:xfrm>
            <a:off x="4766907" y="4978776"/>
            <a:ext cx="2629807" cy="101565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2745" indent="-381000">
              <a:buClr>
                <a:schemeClr val="dk1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Probability of title defect for each single observation</a:t>
            </a:r>
          </a:p>
        </p:txBody>
      </p:sp>
      <p:sp>
        <p:nvSpPr>
          <p:cNvPr id="44" name="文本框 8">
            <a:extLst>
              <a:ext uri="{FF2B5EF4-FFF2-40B4-BE49-F238E27FC236}">
                <a16:creationId xmlns:a16="http://schemas.microsoft.com/office/drawing/2014/main" id="{F8524FE2-2AF4-6B43-AF63-28F6453D6998}"/>
              </a:ext>
            </a:extLst>
          </p:cNvPr>
          <p:cNvSpPr txBox="1"/>
          <p:nvPr/>
        </p:nvSpPr>
        <p:spPr>
          <a:xfrm>
            <a:off x="6376544" y="3981255"/>
            <a:ext cx="4082987" cy="70787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2745" indent="-381000" algn="ctr">
              <a:buClr>
                <a:schemeClr val="dk1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Meet Spruce's expectations</a:t>
            </a:r>
            <a:endParaRPr lang="en-US" altLang="zh-CN" sz="2000" dirty="0"/>
          </a:p>
          <a:p>
            <a:pPr algn="ctr"/>
            <a:r>
              <a:rPr lang="en-US" altLang="zh-CN" sz="20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       (Costs, scopes, benefits, etc.)</a:t>
            </a:r>
            <a:endParaRPr lang="en-US" altLang="zh-CN" sz="2000" dirty="0"/>
          </a:p>
        </p:txBody>
      </p:sp>
      <p:sp>
        <p:nvSpPr>
          <p:cNvPr id="45" name="菱形 21">
            <a:extLst>
              <a:ext uri="{FF2B5EF4-FFF2-40B4-BE49-F238E27FC236}">
                <a16:creationId xmlns:a16="http://schemas.microsoft.com/office/drawing/2014/main" id="{38B9F201-5AC5-0546-BB92-E2B0191BD4B5}"/>
              </a:ext>
            </a:extLst>
          </p:cNvPr>
          <p:cNvSpPr/>
          <p:nvPr/>
        </p:nvSpPr>
        <p:spPr>
          <a:xfrm>
            <a:off x="9101928" y="1944234"/>
            <a:ext cx="694176" cy="692149"/>
          </a:xfrm>
          <a:prstGeom prst="diamond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08" tIns="60955" rIns="121908" bIns="6095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3EF034B-0DA3-A747-904E-39A19201D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Success Criteria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Modeling | Results | Insurance Product</a:t>
            </a:r>
          </a:p>
        </p:txBody>
      </p:sp>
      <p:sp>
        <p:nvSpPr>
          <p:cNvPr id="47" name="Google Shape;581;p83">
            <a:extLst>
              <a:ext uri="{FF2B5EF4-FFF2-40B4-BE49-F238E27FC236}">
                <a16:creationId xmlns:a16="http://schemas.microsoft.com/office/drawing/2014/main" id="{8C92121A-3A64-FD41-834B-11886D52FABD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15</a:t>
            </a:fld>
            <a:endParaRPr lang="en-GB" dirty="0"/>
          </a:p>
        </p:txBody>
      </p:sp>
      <p:pic>
        <p:nvPicPr>
          <p:cNvPr id="48" name="Google Shape;501;p44">
            <a:extLst>
              <a:ext uri="{FF2B5EF4-FFF2-40B4-BE49-F238E27FC236}">
                <a16:creationId xmlns:a16="http://schemas.microsoft.com/office/drawing/2014/main" id="{F3F1BBDD-8E06-3E44-9E17-473179C32A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BE99FF-66F6-0247-960A-002AB67126B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9D299-949D-A443-8CAC-33CA0145EBB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E43885-719E-3341-8269-A2E270AB5457}"/>
              </a:ext>
            </a:extLst>
          </p:cNvPr>
          <p:cNvGrpSpPr/>
          <p:nvPr/>
        </p:nvGrpSpPr>
        <p:grpSpPr>
          <a:xfrm>
            <a:off x="715423" y="1872490"/>
            <a:ext cx="1822213" cy="1820333"/>
            <a:chOff x="716136" y="1860616"/>
            <a:chExt cx="1822213" cy="1820333"/>
          </a:xfrm>
        </p:grpSpPr>
        <p:sp>
          <p:nvSpPr>
            <p:cNvPr id="28" name="菱形 38">
              <a:extLst>
                <a:ext uri="{FF2B5EF4-FFF2-40B4-BE49-F238E27FC236}">
                  <a16:creationId xmlns:a16="http://schemas.microsoft.com/office/drawing/2014/main" id="{8AB59F99-BADC-7E4F-8BF1-81C214D4E6F3}"/>
                </a:ext>
              </a:extLst>
            </p:cNvPr>
            <p:cNvSpPr/>
            <p:nvPr/>
          </p:nvSpPr>
          <p:spPr>
            <a:xfrm>
              <a:off x="716136" y="1860616"/>
              <a:ext cx="1822213" cy="1820333"/>
            </a:xfrm>
            <a:prstGeom prst="diamond">
              <a:avLst/>
            </a:prstGeom>
            <a:solidFill>
              <a:srgbClr val="15D16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08" tIns="60955" rIns="121908" bIns="6095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Google Shape;5582;p43">
              <a:extLst>
                <a:ext uri="{FF2B5EF4-FFF2-40B4-BE49-F238E27FC236}">
                  <a16:creationId xmlns:a16="http://schemas.microsoft.com/office/drawing/2014/main" id="{C23E7BC1-4867-1140-B972-0BCEB88BB193}"/>
                </a:ext>
              </a:extLst>
            </p:cNvPr>
            <p:cNvSpPr/>
            <p:nvPr/>
          </p:nvSpPr>
          <p:spPr>
            <a:xfrm>
              <a:off x="1391076" y="2543662"/>
              <a:ext cx="466871" cy="537478"/>
            </a:xfrm>
            <a:custGeom>
              <a:avLst/>
              <a:gdLst/>
              <a:ahLst/>
              <a:cxnLst/>
              <a:rect l="l" t="t" r="r" b="b"/>
              <a:pathLst>
                <a:path w="10128" h="12430" extrusionOk="0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83;p43">
              <a:extLst>
                <a:ext uri="{FF2B5EF4-FFF2-40B4-BE49-F238E27FC236}">
                  <a16:creationId xmlns:a16="http://schemas.microsoft.com/office/drawing/2014/main" id="{C65C0E71-B130-A041-B383-FE280A012990}"/>
                </a:ext>
              </a:extLst>
            </p:cNvPr>
            <p:cNvSpPr/>
            <p:nvPr/>
          </p:nvSpPr>
          <p:spPr>
            <a:xfrm>
              <a:off x="1446393" y="2579336"/>
              <a:ext cx="356561" cy="334465"/>
            </a:xfrm>
            <a:custGeom>
              <a:avLst/>
              <a:gdLst/>
              <a:ahLst/>
              <a:cxnLst/>
              <a:rect l="l" t="t" r="r" b="b"/>
              <a:pathLst>
                <a:path w="7735" h="7735" extrusionOk="0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84;p43">
              <a:extLst>
                <a:ext uri="{FF2B5EF4-FFF2-40B4-BE49-F238E27FC236}">
                  <a16:creationId xmlns:a16="http://schemas.microsoft.com/office/drawing/2014/main" id="{28DCB218-178F-E24D-B92D-39471B5DFF61}"/>
                </a:ext>
              </a:extLst>
            </p:cNvPr>
            <p:cNvSpPr/>
            <p:nvPr/>
          </p:nvSpPr>
          <p:spPr>
            <a:xfrm>
              <a:off x="1484744" y="2615310"/>
              <a:ext cx="280132" cy="262815"/>
            </a:xfrm>
            <a:custGeom>
              <a:avLst/>
              <a:gdLst/>
              <a:ahLst/>
              <a:cxnLst/>
              <a:rect l="l" t="t" r="r" b="b"/>
              <a:pathLst>
                <a:path w="6077" h="6078" extrusionOk="0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85;p43">
              <a:extLst>
                <a:ext uri="{FF2B5EF4-FFF2-40B4-BE49-F238E27FC236}">
                  <a16:creationId xmlns:a16="http://schemas.microsoft.com/office/drawing/2014/main" id="{A8A534B9-727A-0A4A-92A5-8FF6ED6916AD}"/>
                </a:ext>
              </a:extLst>
            </p:cNvPr>
            <p:cNvSpPr/>
            <p:nvPr/>
          </p:nvSpPr>
          <p:spPr>
            <a:xfrm>
              <a:off x="1586436" y="3069118"/>
              <a:ext cx="76475" cy="47738"/>
            </a:xfrm>
            <a:custGeom>
              <a:avLst/>
              <a:gdLst/>
              <a:ahLst/>
              <a:cxnLst/>
              <a:rect l="l" t="t" r="r" b="b"/>
              <a:pathLst>
                <a:path w="1659" h="1104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86;p43">
              <a:extLst>
                <a:ext uri="{FF2B5EF4-FFF2-40B4-BE49-F238E27FC236}">
                  <a16:creationId xmlns:a16="http://schemas.microsoft.com/office/drawing/2014/main" id="{D364AD67-0245-8841-9EE8-383F9106AE5F}"/>
                </a:ext>
              </a:extLst>
            </p:cNvPr>
            <p:cNvSpPr/>
            <p:nvPr/>
          </p:nvSpPr>
          <p:spPr>
            <a:xfrm>
              <a:off x="1876109" y="2734698"/>
              <a:ext cx="95651" cy="24042"/>
            </a:xfrm>
            <a:custGeom>
              <a:avLst/>
              <a:gdLst/>
              <a:ahLst/>
              <a:cxnLst/>
              <a:rect l="l" t="t" r="r" b="b"/>
              <a:pathLst>
                <a:path w="2075" h="556" extrusionOk="0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87;p43">
              <a:extLst>
                <a:ext uri="{FF2B5EF4-FFF2-40B4-BE49-F238E27FC236}">
                  <a16:creationId xmlns:a16="http://schemas.microsoft.com/office/drawing/2014/main" id="{BF3D6841-D38C-8A48-B1A5-BC34A3090FAD}"/>
                </a:ext>
              </a:extLst>
            </p:cNvPr>
            <p:cNvSpPr/>
            <p:nvPr/>
          </p:nvSpPr>
          <p:spPr>
            <a:xfrm>
              <a:off x="1277585" y="2734655"/>
              <a:ext cx="110356" cy="24085"/>
            </a:xfrm>
            <a:custGeom>
              <a:avLst/>
              <a:gdLst/>
              <a:ahLst/>
              <a:cxnLst/>
              <a:rect l="l" t="t" r="r" b="b"/>
              <a:pathLst>
                <a:path w="2394" h="557" extrusionOk="0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88;p43">
              <a:extLst>
                <a:ext uri="{FF2B5EF4-FFF2-40B4-BE49-F238E27FC236}">
                  <a16:creationId xmlns:a16="http://schemas.microsoft.com/office/drawing/2014/main" id="{57DAB619-4A93-0348-9F48-0932E5EBFADD}"/>
                </a:ext>
              </a:extLst>
            </p:cNvPr>
            <p:cNvSpPr/>
            <p:nvPr/>
          </p:nvSpPr>
          <p:spPr>
            <a:xfrm>
              <a:off x="1612019" y="2424707"/>
              <a:ext cx="25308" cy="82978"/>
            </a:xfrm>
            <a:custGeom>
              <a:avLst/>
              <a:gdLst/>
              <a:ahLst/>
              <a:cxnLst/>
              <a:rect l="l" t="t" r="r" b="b"/>
              <a:pathLst>
                <a:path w="549" h="1919" extrusionOk="0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89;p43">
              <a:extLst>
                <a:ext uri="{FF2B5EF4-FFF2-40B4-BE49-F238E27FC236}">
                  <a16:creationId xmlns:a16="http://schemas.microsoft.com/office/drawing/2014/main" id="{8928875D-57A4-AB4E-9D94-A701D729A0ED}"/>
                </a:ext>
              </a:extLst>
            </p:cNvPr>
            <p:cNvSpPr/>
            <p:nvPr/>
          </p:nvSpPr>
          <p:spPr>
            <a:xfrm>
              <a:off x="1742473" y="2486714"/>
              <a:ext cx="51398" cy="54570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90;p43">
              <a:extLst>
                <a:ext uri="{FF2B5EF4-FFF2-40B4-BE49-F238E27FC236}">
                  <a16:creationId xmlns:a16="http://schemas.microsoft.com/office/drawing/2014/main" id="{A9A5415D-5B5A-4943-8116-98794A6004A7}"/>
                </a:ext>
              </a:extLst>
            </p:cNvPr>
            <p:cNvSpPr/>
            <p:nvPr/>
          </p:nvSpPr>
          <p:spPr>
            <a:xfrm>
              <a:off x="1455980" y="2951980"/>
              <a:ext cx="51353" cy="54785"/>
            </a:xfrm>
            <a:custGeom>
              <a:avLst/>
              <a:gdLst/>
              <a:ahLst/>
              <a:cxnLst/>
              <a:rect l="l" t="t" r="r" b="b"/>
              <a:pathLst>
                <a:path w="1114" h="1267" extrusionOk="0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91;p43">
              <a:extLst>
                <a:ext uri="{FF2B5EF4-FFF2-40B4-BE49-F238E27FC236}">
                  <a16:creationId xmlns:a16="http://schemas.microsoft.com/office/drawing/2014/main" id="{AE83D6A3-6CE7-C341-A4A8-32FD9BF5A05E}"/>
                </a:ext>
              </a:extLst>
            </p:cNvPr>
            <p:cNvSpPr/>
            <p:nvPr/>
          </p:nvSpPr>
          <p:spPr>
            <a:xfrm>
              <a:off x="1455795" y="2486714"/>
              <a:ext cx="51398" cy="54570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92;p43">
              <a:extLst>
                <a:ext uri="{FF2B5EF4-FFF2-40B4-BE49-F238E27FC236}">
                  <a16:creationId xmlns:a16="http://schemas.microsoft.com/office/drawing/2014/main" id="{90A7D515-F7CD-5A42-A6B7-C34EE8B216C3}"/>
                </a:ext>
              </a:extLst>
            </p:cNvPr>
            <p:cNvSpPr/>
            <p:nvPr/>
          </p:nvSpPr>
          <p:spPr>
            <a:xfrm>
              <a:off x="1741966" y="2951980"/>
              <a:ext cx="51398" cy="54785"/>
            </a:xfrm>
            <a:custGeom>
              <a:avLst/>
              <a:gdLst/>
              <a:ahLst/>
              <a:cxnLst/>
              <a:rect l="l" t="t" r="r" b="b"/>
              <a:pathLst>
                <a:path w="1115" h="1267" extrusionOk="0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93;p43">
              <a:extLst>
                <a:ext uri="{FF2B5EF4-FFF2-40B4-BE49-F238E27FC236}">
                  <a16:creationId xmlns:a16="http://schemas.microsoft.com/office/drawing/2014/main" id="{4C867796-85FA-0548-BBED-285C4A2B3A8D}"/>
                </a:ext>
              </a:extLst>
            </p:cNvPr>
            <p:cNvSpPr/>
            <p:nvPr/>
          </p:nvSpPr>
          <p:spPr>
            <a:xfrm>
              <a:off x="1836789" y="2859534"/>
              <a:ext cx="70067" cy="42245"/>
            </a:xfrm>
            <a:custGeom>
              <a:avLst/>
              <a:gdLst/>
              <a:ahLst/>
              <a:cxnLst/>
              <a:rect l="l" t="t" r="r" b="b"/>
              <a:pathLst>
                <a:path w="1520" h="977" extrusionOk="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94;p43">
              <a:extLst>
                <a:ext uri="{FF2B5EF4-FFF2-40B4-BE49-F238E27FC236}">
                  <a16:creationId xmlns:a16="http://schemas.microsoft.com/office/drawing/2014/main" id="{76404ECD-AA58-964E-B529-3ADA309CFAC6}"/>
                </a:ext>
              </a:extLst>
            </p:cNvPr>
            <p:cNvSpPr/>
            <p:nvPr/>
          </p:nvSpPr>
          <p:spPr>
            <a:xfrm>
              <a:off x="1341983" y="2591270"/>
              <a:ext cx="68962" cy="42115"/>
            </a:xfrm>
            <a:custGeom>
              <a:avLst/>
              <a:gdLst/>
              <a:ahLst/>
              <a:cxnLst/>
              <a:rect l="l" t="t" r="r" b="b"/>
              <a:pathLst>
                <a:path w="1496" h="974" extrusionOk="0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95;p43">
              <a:extLst>
                <a:ext uri="{FF2B5EF4-FFF2-40B4-BE49-F238E27FC236}">
                  <a16:creationId xmlns:a16="http://schemas.microsoft.com/office/drawing/2014/main" id="{E5066521-E1C8-D148-8B3A-802BA972C9FE}"/>
                </a:ext>
              </a:extLst>
            </p:cNvPr>
            <p:cNvSpPr/>
            <p:nvPr/>
          </p:nvSpPr>
          <p:spPr>
            <a:xfrm>
              <a:off x="1838724" y="2591009"/>
              <a:ext cx="70022" cy="42375"/>
            </a:xfrm>
            <a:custGeom>
              <a:avLst/>
              <a:gdLst/>
              <a:ahLst/>
              <a:cxnLst/>
              <a:rect l="l" t="t" r="r" b="b"/>
              <a:pathLst>
                <a:path w="1519" h="980" extrusionOk="0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96;p43">
              <a:extLst>
                <a:ext uri="{FF2B5EF4-FFF2-40B4-BE49-F238E27FC236}">
                  <a16:creationId xmlns:a16="http://schemas.microsoft.com/office/drawing/2014/main" id="{C46ACD43-26E0-D84A-B01C-DFB04CE20D04}"/>
                </a:ext>
              </a:extLst>
            </p:cNvPr>
            <p:cNvSpPr/>
            <p:nvPr/>
          </p:nvSpPr>
          <p:spPr>
            <a:xfrm>
              <a:off x="1342490" y="2860009"/>
              <a:ext cx="68962" cy="41770"/>
            </a:xfrm>
            <a:custGeom>
              <a:avLst/>
              <a:gdLst/>
              <a:ahLst/>
              <a:cxnLst/>
              <a:rect l="l" t="t" r="r" b="b"/>
              <a:pathLst>
                <a:path w="1496" h="966" extrusionOk="0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97;p43">
              <a:extLst>
                <a:ext uri="{FF2B5EF4-FFF2-40B4-BE49-F238E27FC236}">
                  <a16:creationId xmlns:a16="http://schemas.microsoft.com/office/drawing/2014/main" id="{B3716504-74EB-BE4C-AD35-9D56F8C6D105}"/>
                </a:ext>
              </a:extLst>
            </p:cNvPr>
            <p:cNvSpPr/>
            <p:nvPr/>
          </p:nvSpPr>
          <p:spPr>
            <a:xfrm>
              <a:off x="1561173" y="2997427"/>
              <a:ext cx="127321" cy="83714"/>
            </a:xfrm>
            <a:custGeom>
              <a:avLst/>
              <a:gdLst/>
              <a:ahLst/>
              <a:cxnLst/>
              <a:rect l="l" t="t" r="r" b="b"/>
              <a:pathLst>
                <a:path w="2762" h="1936" extrusionOk="0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rgbClr val="C7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98;p43">
              <a:extLst>
                <a:ext uri="{FF2B5EF4-FFF2-40B4-BE49-F238E27FC236}">
                  <a16:creationId xmlns:a16="http://schemas.microsoft.com/office/drawing/2014/main" id="{5D23C9FF-A6CC-E14A-9A57-DB15993A0639}"/>
                </a:ext>
              </a:extLst>
            </p:cNvPr>
            <p:cNvSpPr/>
            <p:nvPr/>
          </p:nvSpPr>
          <p:spPr>
            <a:xfrm>
              <a:off x="1548405" y="2997427"/>
              <a:ext cx="152858" cy="24042"/>
            </a:xfrm>
            <a:custGeom>
              <a:avLst/>
              <a:gdLst/>
              <a:ahLst/>
              <a:cxnLst/>
              <a:rect l="l" t="t" r="r" b="b"/>
              <a:pathLst>
                <a:path w="3316" h="556" extrusionOk="0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solidFill>
              <a:srgbClr val="AD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F2D206-2582-A94E-98C8-D760A295665F}"/>
              </a:ext>
            </a:extLst>
          </p:cNvPr>
          <p:cNvGrpSpPr/>
          <p:nvPr/>
        </p:nvGrpSpPr>
        <p:grpSpPr>
          <a:xfrm>
            <a:off x="9625381" y="1857940"/>
            <a:ext cx="1820096" cy="1820333"/>
            <a:chOff x="8785468" y="1867107"/>
            <a:chExt cx="1820096" cy="1820333"/>
          </a:xfrm>
        </p:grpSpPr>
        <p:sp>
          <p:nvSpPr>
            <p:cNvPr id="27" name="菱形 37">
              <a:extLst>
                <a:ext uri="{FF2B5EF4-FFF2-40B4-BE49-F238E27FC236}">
                  <a16:creationId xmlns:a16="http://schemas.microsoft.com/office/drawing/2014/main" id="{8E23446F-A7E7-A442-A2D6-B2E16C3B2836}"/>
                </a:ext>
              </a:extLst>
            </p:cNvPr>
            <p:cNvSpPr/>
            <p:nvPr/>
          </p:nvSpPr>
          <p:spPr>
            <a:xfrm>
              <a:off x="8785468" y="1867107"/>
              <a:ext cx="1820096" cy="1820333"/>
            </a:xfrm>
            <a:prstGeom prst="diamond">
              <a:avLst/>
            </a:prstGeom>
            <a:solidFill>
              <a:srgbClr val="15D16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21908" tIns="60955" rIns="121908" bIns="6095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5" name="Graphic 4" descr="Bullseye">
              <a:extLst>
                <a:ext uri="{FF2B5EF4-FFF2-40B4-BE49-F238E27FC236}">
                  <a16:creationId xmlns:a16="http://schemas.microsoft.com/office/drawing/2014/main" id="{E8DF3C6B-7863-8D45-8CE0-D03DA34EA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3792" y="2403299"/>
              <a:ext cx="783448" cy="783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55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28" y="102179"/>
            <a:ext cx="1258969" cy="6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3"/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3"/>
          <p:cNvSpPr txBox="1"/>
          <p:nvPr/>
        </p:nvSpPr>
        <p:spPr>
          <a:xfrm>
            <a:off x="11418135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7" tIns="34267" rIns="68567" bIns="34267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3709075" y="928716"/>
            <a:ext cx="4668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15D16C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⚠️ LOW RMSE → Data Imbalancing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15D16C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8ADFEC85-B8FB-4710-9BD7-8E836522C22A}"/>
              </a:ext>
            </a:extLst>
          </p:cNvPr>
          <p:cNvSpPr/>
          <p:nvPr/>
        </p:nvSpPr>
        <p:spPr bwMode="auto">
          <a:xfrm flipH="1">
            <a:off x="1355460" y="3901364"/>
            <a:ext cx="4740540" cy="2048720"/>
          </a:xfrm>
          <a:prstGeom prst="rect">
            <a:avLst/>
          </a:prstGeom>
          <a:noFill/>
          <a:ln w="38100" cap="flat" cmpd="sng" algn="ctr">
            <a:solidFill>
              <a:srgbClr val="15D16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251AE5-F287-4DD5-A09F-33DC0E30F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013" y="1621867"/>
            <a:ext cx="3510885" cy="22702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A0EE84-BB82-4FB0-963A-26EC862D4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503" y="3909459"/>
            <a:ext cx="3490075" cy="2256803"/>
          </a:xfrm>
          <a:prstGeom prst="rect">
            <a:avLst/>
          </a:prstGeom>
        </p:spPr>
      </p:pic>
      <p:sp>
        <p:nvSpPr>
          <p:cNvPr id="22" name="Google Shape;273;p35">
            <a:extLst>
              <a:ext uri="{FF2B5EF4-FFF2-40B4-BE49-F238E27FC236}">
                <a16:creationId xmlns:a16="http://schemas.microsoft.com/office/drawing/2014/main" id="{B0BBB630-0CCB-3447-937D-0C27D0DC3F7A}"/>
              </a:ext>
            </a:extLst>
          </p:cNvPr>
          <p:cNvSpPr txBox="1"/>
          <p:nvPr/>
        </p:nvSpPr>
        <p:spPr>
          <a:xfrm>
            <a:off x="2149030" y="173238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Dealing with Imbalance Data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23" name="Google Shape;286;p35">
            <a:extLst>
              <a:ext uri="{FF2B5EF4-FFF2-40B4-BE49-F238E27FC236}">
                <a16:creationId xmlns:a16="http://schemas.microsoft.com/office/drawing/2014/main" id="{9EB8B662-00EA-5641-B673-7041F2EA9F37}"/>
              </a:ext>
            </a:extLst>
          </p:cNvPr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Rectangle 1">
            <a:extLst>
              <a:ext uri="{FF2B5EF4-FFF2-40B4-BE49-F238E27FC236}">
                <a16:creationId xmlns:a16="http://schemas.microsoft.com/office/drawing/2014/main" id="{50CB50D8-B3B7-264E-97F6-B4378C95BC23}"/>
              </a:ext>
            </a:extLst>
          </p:cNvPr>
          <p:cNvSpPr/>
          <p:nvPr/>
        </p:nvSpPr>
        <p:spPr bwMode="auto">
          <a:xfrm flipH="1">
            <a:off x="5533900" y="1846096"/>
            <a:ext cx="4635087" cy="2048720"/>
          </a:xfrm>
          <a:prstGeom prst="rect">
            <a:avLst/>
          </a:prstGeom>
          <a:noFill/>
          <a:ln w="38100" cap="flat" cmpd="sng" algn="ctr">
            <a:solidFill>
              <a:srgbClr val="15D16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DFAABC9-CE03-334C-B86F-DFBB47B5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Modeling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Results | Insurance Product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659BD5-B05E-244E-9629-44D235BD4D8C}"/>
              </a:ext>
            </a:extLst>
          </p:cNvPr>
          <p:cNvGrpSpPr/>
          <p:nvPr/>
        </p:nvGrpSpPr>
        <p:grpSpPr>
          <a:xfrm>
            <a:off x="1408187" y="4044061"/>
            <a:ext cx="4635088" cy="1992595"/>
            <a:chOff x="5439572" y="2174998"/>
            <a:chExt cx="4635088" cy="1992595"/>
          </a:xfrm>
        </p:grpSpPr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CCA50F5B-3106-C24C-BE32-B99ED3D39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572" y="2637447"/>
              <a:ext cx="4635088" cy="15301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24" tIns="45712" rIns="91424" bIns="45712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sz="1600" dirty="0">
                  <a:latin typeface="Arial"/>
                  <a:ea typeface="Arial"/>
                  <a:cs typeface="Arial"/>
                  <a:sym typeface="Arial"/>
                </a:rPr>
                <a:t>Dealing with imbalance by adjusting </a:t>
              </a:r>
              <a:r>
                <a:rPr lang="en-US" altLang="zh-CN" sz="1600" dirty="0" err="1">
                  <a:latin typeface="Arial"/>
                  <a:ea typeface="Arial"/>
                  <a:cs typeface="Arial"/>
                  <a:sym typeface="Arial"/>
                </a:rPr>
                <a:t>scale_pos_weight</a:t>
              </a:r>
              <a:r>
                <a:rPr lang="en-US" altLang="zh-CN" sz="1600" dirty="0"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altLang="zh-CN" sz="1600" dirty="0" err="1">
                  <a:latin typeface="Arial"/>
                  <a:ea typeface="Arial"/>
                  <a:cs typeface="Arial"/>
                  <a:sym typeface="Arial"/>
                </a:rPr>
                <a:t>XGBoost</a:t>
              </a:r>
              <a:r>
                <a:rPr lang="en-US" altLang="zh-CN" sz="1600" dirty="0"/>
                <a:t>)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altLang="zh-CN" sz="1200" dirty="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sz="1600" dirty="0" err="1">
                  <a:latin typeface="Arial"/>
                  <a:ea typeface="Arial"/>
                  <a:cs typeface="Arial"/>
                  <a:sym typeface="Helvetica Neue"/>
                </a:rPr>
                <a:t>scale_pos_weight</a:t>
              </a:r>
              <a:r>
                <a:rPr lang="en-US" altLang="zh-CN" sz="1600" dirty="0">
                  <a:latin typeface="Arial"/>
                  <a:ea typeface="Arial"/>
                  <a:cs typeface="Arial"/>
                  <a:sym typeface="Helvetica Neue"/>
                </a:rPr>
                <a:t> = </a:t>
              </a:r>
              <a:r>
                <a:rPr lang="en-US" altLang="zh-CN" sz="1600" dirty="0" err="1">
                  <a:latin typeface="Arial"/>
                  <a:ea typeface="Arial"/>
                  <a:cs typeface="Arial"/>
                  <a:sym typeface="Helvetica Neue"/>
                </a:rPr>
                <a:t>total_negative_examples</a:t>
              </a:r>
              <a:r>
                <a:rPr lang="en-US" altLang="zh-CN" sz="1600" dirty="0">
                  <a:latin typeface="Arial"/>
                  <a:ea typeface="Arial"/>
                  <a:cs typeface="Arial"/>
                  <a:sym typeface="Helvetica Neue"/>
                </a:rPr>
                <a:t> / </a:t>
              </a:r>
              <a:r>
                <a:rPr lang="en-US" altLang="zh-CN" sz="1600" dirty="0" err="1">
                  <a:latin typeface="Arial"/>
                  <a:ea typeface="Arial"/>
                  <a:cs typeface="Arial"/>
                  <a:sym typeface="Helvetica Neue"/>
                </a:rPr>
                <a:t>total_positive_examples</a:t>
              </a:r>
              <a:endParaRPr lang="en-US" altLang="zh-CN" sz="1600" dirty="0">
                <a:latin typeface="Arial"/>
                <a:ea typeface="Arial"/>
                <a:cs typeface="Arial"/>
                <a:sym typeface="Calibri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矩形 31">
              <a:extLst>
                <a:ext uri="{FF2B5EF4-FFF2-40B4-BE49-F238E27FC236}">
                  <a16:creationId xmlns:a16="http://schemas.microsoft.com/office/drawing/2014/main" id="{A84AA551-07E3-234E-99B7-375189DF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1427" y="2174998"/>
              <a:ext cx="1525925" cy="346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1" tIns="34281" rIns="68561" bIns="34281">
              <a:spAutoFit/>
            </a:bodyPr>
            <a:lstStyle/>
            <a:p>
              <a:pPr algn="ctr"/>
              <a:r>
                <a:rPr lang="en" altLang="zh-CN" b="1" dirty="0">
                  <a:latin typeface="Arial"/>
                  <a:ea typeface="Arial"/>
                  <a:cs typeface="Arial"/>
                  <a:sym typeface="Arial"/>
                </a:rPr>
                <a:t>Method 2</a:t>
              </a:r>
              <a:endPara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连接符 34">
              <a:extLst>
                <a:ext uri="{FF2B5EF4-FFF2-40B4-BE49-F238E27FC236}">
                  <a16:creationId xmlns:a16="http://schemas.microsoft.com/office/drawing/2014/main" id="{9EDE3C4F-D207-0D4F-B6B3-743CA1AFB8C0}"/>
                </a:ext>
              </a:extLst>
            </p:cNvPr>
            <p:cNvCxnSpPr>
              <a:cxnSpLocks/>
            </p:cNvCxnSpPr>
            <p:nvPr/>
          </p:nvCxnSpPr>
          <p:spPr>
            <a:xfrm>
              <a:off x="6279939" y="2535871"/>
              <a:ext cx="2882009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5CB0FD5-6005-1541-B847-C39A058C1FFC}"/>
              </a:ext>
            </a:extLst>
          </p:cNvPr>
          <p:cNvGrpSpPr/>
          <p:nvPr/>
        </p:nvGrpSpPr>
        <p:grpSpPr>
          <a:xfrm>
            <a:off x="5533899" y="2286295"/>
            <a:ext cx="4635088" cy="1413975"/>
            <a:chOff x="5439572" y="2174998"/>
            <a:chExt cx="4635088" cy="1413975"/>
          </a:xfrm>
        </p:grpSpPr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57E90E90-D294-E34C-B441-B9BEF5EF9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572" y="2637447"/>
              <a:ext cx="4635088" cy="9515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24" tIns="45712" rIns="91424" bIns="45712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" altLang="zh-CN" sz="1600" dirty="0"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Resampling data using </a:t>
              </a:r>
              <a:r>
                <a:rPr lang="en" altLang="zh-CN" sz="1600" b="1" dirty="0" err="1"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SMOTETomek</a:t>
              </a:r>
              <a:r>
                <a:rPr lang="en" altLang="zh-CN" sz="1600" b="1" dirty="0"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 </a:t>
              </a:r>
              <a:r>
                <a:rPr lang="en" altLang="zh-CN" sz="1600" dirty="0"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(All models except </a:t>
              </a:r>
              <a:r>
                <a:rPr lang="en" altLang="zh-CN" sz="1600" dirty="0" err="1"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XGBoost</a:t>
              </a:r>
              <a:r>
                <a:rPr lang="en" altLang="zh-CN" sz="1600" dirty="0"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) 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矩形 31">
              <a:extLst>
                <a:ext uri="{FF2B5EF4-FFF2-40B4-BE49-F238E27FC236}">
                  <a16:creationId xmlns:a16="http://schemas.microsoft.com/office/drawing/2014/main" id="{0DBD4693-93EC-0E4F-A1F5-D3CA4351B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1427" y="2174998"/>
              <a:ext cx="1525925" cy="3462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1" tIns="34281" rIns="68561" bIns="34281">
              <a:spAutoFit/>
            </a:bodyPr>
            <a:lstStyle/>
            <a:p>
              <a:pPr algn="ctr"/>
              <a:r>
                <a:rPr lang="en" altLang="zh-CN" b="1" dirty="0">
                  <a:latin typeface="Arial"/>
                  <a:ea typeface="Arial"/>
                  <a:cs typeface="Arial"/>
                  <a:sym typeface="Arial"/>
                </a:rPr>
                <a:t>Method 1</a:t>
              </a:r>
              <a:endPara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34">
              <a:extLst>
                <a:ext uri="{FF2B5EF4-FFF2-40B4-BE49-F238E27FC236}">
                  <a16:creationId xmlns:a16="http://schemas.microsoft.com/office/drawing/2014/main" id="{69E17D9C-C8AE-E940-B80F-DCEC2BC32E6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939" y="2535871"/>
              <a:ext cx="2882009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6233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768;p92">
            <a:extLst>
              <a:ext uri="{FF2B5EF4-FFF2-40B4-BE49-F238E27FC236}">
                <a16:creationId xmlns:a16="http://schemas.microsoft.com/office/drawing/2014/main" id="{14D3192A-F7E7-EB4B-B595-F923EEC4D54C}"/>
              </a:ext>
            </a:extLst>
          </p:cNvPr>
          <p:cNvSpPr txBox="1"/>
          <p:nvPr/>
        </p:nvSpPr>
        <p:spPr>
          <a:xfrm>
            <a:off x="7907726" y="1608711"/>
            <a:ext cx="3926585" cy="203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2000" b="1" dirty="0">
                <a:solidFill>
                  <a:srgbClr val="15D16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Step 2</a:t>
            </a:r>
            <a:endParaRPr sz="2000" b="1" dirty="0">
              <a:solidFill>
                <a:srgbClr val="3F4345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  <a:sym typeface="Microsoft Yahei"/>
            </a:endParaRPr>
          </a:p>
          <a:p>
            <a:pPr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altLang="zh-CN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Fit</a:t>
            </a:r>
            <a:r>
              <a:rPr lang="zh-CN" altLang="en-US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&amp;</a:t>
            </a:r>
            <a:r>
              <a:rPr lang="zh-CN" altLang="en-US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Predict</a:t>
            </a:r>
            <a:endParaRPr lang="en" b="1" dirty="0">
              <a:solidFill>
                <a:srgbClr val="3F4345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  <a:sym typeface="Microsoft Yahei"/>
            </a:endParaRPr>
          </a:p>
          <a:p>
            <a:pPr marL="342900" indent="-34290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Fit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all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models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X_train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and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y_train</a:t>
            </a:r>
          </a:p>
          <a:p>
            <a:pPr marL="342900" indent="-34290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Generate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predicted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results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X_test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400"/>
            </a:pPr>
            <a:endParaRPr lang="en-US" altLang="zh-CN" dirty="0">
              <a:sym typeface="Microsoft Yahei"/>
            </a:endParaRPr>
          </a:p>
        </p:txBody>
      </p:sp>
      <p:sp>
        <p:nvSpPr>
          <p:cNvPr id="27" name="Google Shape;771;p92">
            <a:extLst>
              <a:ext uri="{FF2B5EF4-FFF2-40B4-BE49-F238E27FC236}">
                <a16:creationId xmlns:a16="http://schemas.microsoft.com/office/drawing/2014/main" id="{F5075AD3-82BD-AB43-8104-E6FCF5A29CBC}"/>
              </a:ext>
            </a:extLst>
          </p:cNvPr>
          <p:cNvSpPr txBox="1"/>
          <p:nvPr/>
        </p:nvSpPr>
        <p:spPr>
          <a:xfrm>
            <a:off x="586545" y="1604109"/>
            <a:ext cx="3526601" cy="201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2000" b="1" dirty="0">
                <a:solidFill>
                  <a:srgbClr val="15D16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Step 1</a:t>
            </a:r>
            <a:endParaRPr sz="2000" b="1" dirty="0">
              <a:solidFill>
                <a:srgbClr val="3F4345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  <a:sym typeface="Microsoft Yahei"/>
            </a:endParaRPr>
          </a:p>
          <a:p>
            <a:pPr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altLang="zh-CN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Train / Test</a:t>
            </a:r>
            <a:r>
              <a:rPr lang="zh-CN" altLang="en-US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Split</a:t>
            </a:r>
            <a:endParaRPr lang="en" b="1" dirty="0">
              <a:solidFill>
                <a:srgbClr val="3F4345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  <a:sym typeface="Microsoft Yahe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-&gt;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X_train, X_test, y_train, y_test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Standardize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X_train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773;p92">
            <a:extLst>
              <a:ext uri="{FF2B5EF4-FFF2-40B4-BE49-F238E27FC236}">
                <a16:creationId xmlns:a16="http://schemas.microsoft.com/office/drawing/2014/main" id="{36E17DF8-2BA0-9E47-8AE8-CACCBDF4DFE4}"/>
              </a:ext>
            </a:extLst>
          </p:cNvPr>
          <p:cNvSpPr txBox="1"/>
          <p:nvPr/>
        </p:nvSpPr>
        <p:spPr>
          <a:xfrm>
            <a:off x="7907727" y="4015032"/>
            <a:ext cx="3926586" cy="201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2000" b="1" dirty="0">
                <a:solidFill>
                  <a:srgbClr val="15D16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Step 3</a:t>
            </a:r>
            <a:endParaRPr sz="2000" b="1" dirty="0">
              <a:solidFill>
                <a:srgbClr val="3F4345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  <a:sym typeface="Microsoft Yahei"/>
            </a:endParaRPr>
          </a:p>
          <a:p>
            <a:pPr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altLang="zh-CN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Compute</a:t>
            </a:r>
            <a:r>
              <a:rPr lang="zh-CN" altLang="en-US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Metrics</a:t>
            </a:r>
            <a:endParaRPr lang="en" b="1" dirty="0">
              <a:solidFill>
                <a:srgbClr val="3F4345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  <a:sym typeface="Microsoft Yahei"/>
            </a:endParaRPr>
          </a:p>
          <a:p>
            <a:pPr marL="342900" indent="-34290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Obtain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Accuracy,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RMSE,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Precision,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Recall,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AUC, Confusion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Matrix to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evaluate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each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model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Microsoft Yahei"/>
            </a:endParaRPr>
          </a:p>
          <a:p>
            <a:pPr marL="342900" indent="-34290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" sz="1867" b="1" dirty="0">
              <a:solidFill>
                <a:srgbClr val="3F4345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  <a:sym typeface="Microsoft Yahei"/>
            </a:endParaRPr>
          </a:p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>
              <a:buClr>
                <a:srgbClr val="000000"/>
              </a:buClr>
              <a:buSzPts val="1600"/>
            </a:pPr>
            <a:endParaRPr sz="2133" b="1" dirty="0">
              <a:solidFill>
                <a:srgbClr val="3F4345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5BD182-7812-214D-993A-EB47410C4E37}"/>
              </a:ext>
            </a:extLst>
          </p:cNvPr>
          <p:cNvGrpSpPr/>
          <p:nvPr/>
        </p:nvGrpSpPr>
        <p:grpSpPr>
          <a:xfrm>
            <a:off x="4107240" y="1722531"/>
            <a:ext cx="3649426" cy="3613153"/>
            <a:chOff x="4271287" y="2097042"/>
            <a:chExt cx="3649426" cy="3613153"/>
          </a:xfrm>
        </p:grpSpPr>
        <p:sp>
          <p:nvSpPr>
            <p:cNvPr id="30" name="Google Shape;755;p92">
              <a:extLst>
                <a:ext uri="{FF2B5EF4-FFF2-40B4-BE49-F238E27FC236}">
                  <a16:creationId xmlns:a16="http://schemas.microsoft.com/office/drawing/2014/main" id="{6191F8FC-CF3F-4446-9F2F-D1B6585178F0}"/>
                </a:ext>
              </a:extLst>
            </p:cNvPr>
            <p:cNvSpPr/>
            <p:nvPr/>
          </p:nvSpPr>
          <p:spPr>
            <a:xfrm>
              <a:off x="5866273" y="3296054"/>
              <a:ext cx="2035296" cy="2155196"/>
            </a:xfrm>
            <a:custGeom>
              <a:avLst/>
              <a:gdLst/>
              <a:ahLst/>
              <a:cxnLst/>
              <a:rect l="l" t="t" r="r" b="b"/>
              <a:pathLst>
                <a:path w="965" h="1020" extrusionOk="0">
                  <a:moveTo>
                    <a:pt x="339" y="517"/>
                  </a:moveTo>
                  <a:cubicBezTo>
                    <a:pt x="247" y="608"/>
                    <a:pt x="114" y="634"/>
                    <a:pt x="0" y="593"/>
                  </a:cubicBezTo>
                  <a:cubicBezTo>
                    <a:pt x="427" y="1020"/>
                    <a:pt x="427" y="1020"/>
                    <a:pt x="427" y="1020"/>
                  </a:cubicBezTo>
                  <a:cubicBezTo>
                    <a:pt x="517" y="981"/>
                    <a:pt x="601" y="925"/>
                    <a:pt x="674" y="852"/>
                  </a:cubicBezTo>
                  <a:cubicBezTo>
                    <a:pt x="904" y="622"/>
                    <a:pt x="965" y="286"/>
                    <a:pt x="855" y="0"/>
                  </a:cubicBezTo>
                  <a:lnTo>
                    <a:pt x="339" y="517"/>
                  </a:lnTo>
                  <a:close/>
                </a:path>
              </a:pathLst>
            </a:custGeom>
            <a:solidFill>
              <a:srgbClr val="B8E6B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" name="Google Shape;756;p92">
              <a:extLst>
                <a:ext uri="{FF2B5EF4-FFF2-40B4-BE49-F238E27FC236}">
                  <a16:creationId xmlns:a16="http://schemas.microsoft.com/office/drawing/2014/main" id="{F1C28268-5253-BF41-9017-0097F9D1ECB3}"/>
                </a:ext>
              </a:extLst>
            </p:cNvPr>
            <p:cNvSpPr/>
            <p:nvPr/>
          </p:nvSpPr>
          <p:spPr>
            <a:xfrm>
              <a:off x="5490450" y="2097042"/>
              <a:ext cx="2152173" cy="2035295"/>
            </a:xfrm>
            <a:custGeom>
              <a:avLst/>
              <a:gdLst/>
              <a:ahLst/>
              <a:cxnLst/>
              <a:rect l="l" t="t" r="r" b="b"/>
              <a:pathLst>
                <a:path w="1020" h="964" extrusionOk="0">
                  <a:moveTo>
                    <a:pt x="517" y="626"/>
                  </a:moveTo>
                  <a:cubicBezTo>
                    <a:pt x="608" y="717"/>
                    <a:pt x="634" y="850"/>
                    <a:pt x="593" y="964"/>
                  </a:cubicBezTo>
                  <a:cubicBezTo>
                    <a:pt x="1020" y="537"/>
                    <a:pt x="1020" y="537"/>
                    <a:pt x="1020" y="537"/>
                  </a:cubicBezTo>
                  <a:cubicBezTo>
                    <a:pt x="981" y="447"/>
                    <a:pt x="925" y="364"/>
                    <a:pt x="852" y="290"/>
                  </a:cubicBezTo>
                  <a:cubicBezTo>
                    <a:pt x="622" y="60"/>
                    <a:pt x="286" y="0"/>
                    <a:pt x="0" y="109"/>
                  </a:cubicBezTo>
                  <a:lnTo>
                    <a:pt x="517" y="626"/>
                  </a:lnTo>
                  <a:close/>
                </a:path>
              </a:pathLst>
            </a:custGeom>
            <a:solidFill>
              <a:srgbClr val="A3D0C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2" name="Google Shape;757;p92">
              <a:extLst>
                <a:ext uri="{FF2B5EF4-FFF2-40B4-BE49-F238E27FC236}">
                  <a16:creationId xmlns:a16="http://schemas.microsoft.com/office/drawing/2014/main" id="{6DAE81A9-4750-C14E-B024-2A66E8D08CA9}"/>
                </a:ext>
              </a:extLst>
            </p:cNvPr>
            <p:cNvSpPr/>
            <p:nvPr/>
          </p:nvSpPr>
          <p:spPr>
            <a:xfrm>
              <a:off x="4292447" y="2353974"/>
              <a:ext cx="2033280" cy="2155196"/>
            </a:xfrm>
            <a:custGeom>
              <a:avLst/>
              <a:gdLst/>
              <a:ahLst/>
              <a:cxnLst/>
              <a:rect l="l" t="t" r="r" b="b"/>
              <a:pathLst>
                <a:path w="964" h="1020" extrusionOk="0">
                  <a:moveTo>
                    <a:pt x="626" y="504"/>
                  </a:moveTo>
                  <a:cubicBezTo>
                    <a:pt x="717" y="412"/>
                    <a:pt x="850" y="387"/>
                    <a:pt x="964" y="427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447" y="39"/>
                    <a:pt x="364" y="95"/>
                    <a:pt x="290" y="168"/>
                  </a:cubicBezTo>
                  <a:cubicBezTo>
                    <a:pt x="60" y="399"/>
                    <a:pt x="0" y="734"/>
                    <a:pt x="109" y="1020"/>
                  </a:cubicBezTo>
                  <a:lnTo>
                    <a:pt x="626" y="504"/>
                  </a:lnTo>
                  <a:close/>
                </a:path>
              </a:pathLst>
            </a:custGeom>
            <a:solidFill>
              <a:srgbClr val="8ACC8A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" name="Google Shape;758;p92">
              <a:extLst>
                <a:ext uri="{FF2B5EF4-FFF2-40B4-BE49-F238E27FC236}">
                  <a16:creationId xmlns:a16="http://schemas.microsoft.com/office/drawing/2014/main" id="{E9BD8226-6DA9-D645-9F8F-485762DAFCBA}"/>
                </a:ext>
              </a:extLst>
            </p:cNvPr>
            <p:cNvSpPr/>
            <p:nvPr/>
          </p:nvSpPr>
          <p:spPr>
            <a:xfrm>
              <a:off x="4549378" y="3671878"/>
              <a:ext cx="2152173" cy="2038317"/>
            </a:xfrm>
            <a:custGeom>
              <a:avLst/>
              <a:gdLst/>
              <a:ahLst/>
              <a:cxnLst/>
              <a:rect l="l" t="t" r="r" b="b"/>
              <a:pathLst>
                <a:path w="1020" h="965" extrusionOk="0">
                  <a:moveTo>
                    <a:pt x="504" y="339"/>
                  </a:moveTo>
                  <a:cubicBezTo>
                    <a:pt x="412" y="247"/>
                    <a:pt x="387" y="114"/>
                    <a:pt x="427" y="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39" y="517"/>
                    <a:pt x="95" y="601"/>
                    <a:pt x="168" y="674"/>
                  </a:cubicBezTo>
                  <a:cubicBezTo>
                    <a:pt x="399" y="904"/>
                    <a:pt x="734" y="965"/>
                    <a:pt x="1020" y="855"/>
                  </a:cubicBezTo>
                  <a:lnTo>
                    <a:pt x="504" y="339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4" name="Google Shape;759;p92">
              <a:extLst>
                <a:ext uri="{FF2B5EF4-FFF2-40B4-BE49-F238E27FC236}">
                  <a16:creationId xmlns:a16="http://schemas.microsoft.com/office/drawing/2014/main" id="{049D1982-97EA-5243-8DEA-E9CF511D5777}"/>
                </a:ext>
              </a:extLst>
            </p:cNvPr>
            <p:cNvSpPr/>
            <p:nvPr/>
          </p:nvSpPr>
          <p:spPr>
            <a:xfrm>
              <a:off x="6933292" y="2189739"/>
              <a:ext cx="987421" cy="988428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56" y="212"/>
                  </a:moveTo>
                  <a:cubicBezTo>
                    <a:pt x="468" y="335"/>
                    <a:pt x="379" y="444"/>
                    <a:pt x="256" y="456"/>
                  </a:cubicBezTo>
                  <a:cubicBezTo>
                    <a:pt x="133" y="468"/>
                    <a:pt x="24" y="378"/>
                    <a:pt x="12" y="256"/>
                  </a:cubicBezTo>
                  <a:cubicBezTo>
                    <a:pt x="0" y="133"/>
                    <a:pt x="90" y="24"/>
                    <a:pt x="213" y="12"/>
                  </a:cubicBezTo>
                  <a:cubicBezTo>
                    <a:pt x="335" y="0"/>
                    <a:pt x="444" y="90"/>
                    <a:pt x="45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" name="Google Shape;760;p92">
              <a:extLst>
                <a:ext uri="{FF2B5EF4-FFF2-40B4-BE49-F238E27FC236}">
                  <a16:creationId xmlns:a16="http://schemas.microsoft.com/office/drawing/2014/main" id="{697D03B4-E648-2C43-90E8-F740BF6B2887}"/>
                </a:ext>
              </a:extLst>
            </p:cNvPr>
            <p:cNvSpPr/>
            <p:nvPr/>
          </p:nvSpPr>
          <p:spPr>
            <a:xfrm>
              <a:off x="6976375" y="2233613"/>
              <a:ext cx="901256" cy="902696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50" y="62"/>
                  </a:moveTo>
                  <a:cubicBezTo>
                    <a:pt x="299" y="118"/>
                    <a:pt x="293" y="202"/>
                    <a:pt x="237" y="251"/>
                  </a:cubicBezTo>
                  <a:cubicBezTo>
                    <a:pt x="181" y="299"/>
                    <a:pt x="97" y="293"/>
                    <a:pt x="48" y="238"/>
                  </a:cubicBezTo>
                  <a:cubicBezTo>
                    <a:pt x="0" y="182"/>
                    <a:pt x="5" y="97"/>
                    <a:pt x="61" y="48"/>
                  </a:cubicBezTo>
                  <a:cubicBezTo>
                    <a:pt x="117" y="0"/>
                    <a:pt x="202" y="6"/>
                    <a:pt x="250" y="62"/>
                  </a:cubicBezTo>
                  <a:close/>
                </a:path>
              </a:pathLst>
            </a:custGeom>
            <a:solidFill>
              <a:srgbClr val="A3D0C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" name="Google Shape;761;p92">
              <a:extLst>
                <a:ext uri="{FF2B5EF4-FFF2-40B4-BE49-F238E27FC236}">
                  <a16:creationId xmlns:a16="http://schemas.microsoft.com/office/drawing/2014/main" id="{1710D1CE-6D1B-2E48-9E87-33E6799FCB8E}"/>
                </a:ext>
              </a:extLst>
            </p:cNvPr>
            <p:cNvSpPr/>
            <p:nvPr/>
          </p:nvSpPr>
          <p:spPr>
            <a:xfrm>
              <a:off x="6933292" y="4629070"/>
              <a:ext cx="987421" cy="986413"/>
            </a:xfrm>
            <a:custGeom>
              <a:avLst/>
              <a:gdLst/>
              <a:ahLst/>
              <a:cxnLst/>
              <a:rect l="l" t="t" r="r" b="b"/>
              <a:pathLst>
                <a:path w="468" h="467" extrusionOk="0">
                  <a:moveTo>
                    <a:pt x="456" y="212"/>
                  </a:moveTo>
                  <a:cubicBezTo>
                    <a:pt x="468" y="334"/>
                    <a:pt x="379" y="443"/>
                    <a:pt x="256" y="455"/>
                  </a:cubicBezTo>
                  <a:cubicBezTo>
                    <a:pt x="133" y="467"/>
                    <a:pt x="24" y="378"/>
                    <a:pt x="12" y="255"/>
                  </a:cubicBezTo>
                  <a:cubicBezTo>
                    <a:pt x="0" y="133"/>
                    <a:pt x="90" y="24"/>
                    <a:pt x="213" y="12"/>
                  </a:cubicBezTo>
                  <a:cubicBezTo>
                    <a:pt x="335" y="0"/>
                    <a:pt x="444" y="89"/>
                    <a:pt x="45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" name="Google Shape;762;p92">
              <a:extLst>
                <a:ext uri="{FF2B5EF4-FFF2-40B4-BE49-F238E27FC236}">
                  <a16:creationId xmlns:a16="http://schemas.microsoft.com/office/drawing/2014/main" id="{8969E69F-5C6E-234F-99EA-DBB1771A6B40}"/>
                </a:ext>
              </a:extLst>
            </p:cNvPr>
            <p:cNvSpPr/>
            <p:nvPr/>
          </p:nvSpPr>
          <p:spPr>
            <a:xfrm>
              <a:off x="6966297" y="4661859"/>
              <a:ext cx="921412" cy="92285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24" y="39"/>
                  </a:moveTo>
                  <a:cubicBezTo>
                    <a:pt x="287" y="79"/>
                    <a:pt x="306" y="161"/>
                    <a:pt x="267" y="224"/>
                  </a:cubicBezTo>
                  <a:cubicBezTo>
                    <a:pt x="228" y="287"/>
                    <a:pt x="145" y="306"/>
                    <a:pt x="82" y="267"/>
                  </a:cubicBezTo>
                  <a:cubicBezTo>
                    <a:pt x="20" y="228"/>
                    <a:pt x="0" y="145"/>
                    <a:pt x="39" y="82"/>
                  </a:cubicBezTo>
                  <a:cubicBezTo>
                    <a:pt x="79" y="20"/>
                    <a:pt x="161" y="0"/>
                    <a:pt x="224" y="39"/>
                  </a:cubicBezTo>
                  <a:close/>
                </a:path>
              </a:pathLst>
            </a:custGeom>
            <a:solidFill>
              <a:srgbClr val="B8E6B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" name="Google Shape;763;p92">
              <a:extLst>
                <a:ext uri="{FF2B5EF4-FFF2-40B4-BE49-F238E27FC236}">
                  <a16:creationId xmlns:a16="http://schemas.microsoft.com/office/drawing/2014/main" id="{5A9AA58D-0FD3-3B4D-8B18-732B2A819779}"/>
                </a:ext>
              </a:extLst>
            </p:cNvPr>
            <p:cNvSpPr/>
            <p:nvPr/>
          </p:nvSpPr>
          <p:spPr>
            <a:xfrm>
              <a:off x="4271287" y="2189739"/>
              <a:ext cx="987421" cy="988428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56" y="212"/>
                  </a:moveTo>
                  <a:cubicBezTo>
                    <a:pt x="468" y="335"/>
                    <a:pt x="378" y="444"/>
                    <a:pt x="256" y="456"/>
                  </a:cubicBezTo>
                  <a:cubicBezTo>
                    <a:pt x="133" y="468"/>
                    <a:pt x="24" y="378"/>
                    <a:pt x="12" y="256"/>
                  </a:cubicBezTo>
                  <a:cubicBezTo>
                    <a:pt x="0" y="133"/>
                    <a:pt x="90" y="24"/>
                    <a:pt x="212" y="12"/>
                  </a:cubicBezTo>
                  <a:cubicBezTo>
                    <a:pt x="335" y="0"/>
                    <a:pt x="444" y="90"/>
                    <a:pt x="45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9" name="Google Shape;764;p92">
              <a:extLst>
                <a:ext uri="{FF2B5EF4-FFF2-40B4-BE49-F238E27FC236}">
                  <a16:creationId xmlns:a16="http://schemas.microsoft.com/office/drawing/2014/main" id="{79985011-96CB-0641-96B1-D059F8FBD243}"/>
                </a:ext>
              </a:extLst>
            </p:cNvPr>
            <p:cNvSpPr/>
            <p:nvPr/>
          </p:nvSpPr>
          <p:spPr>
            <a:xfrm>
              <a:off x="4312929" y="2233613"/>
              <a:ext cx="904136" cy="902696"/>
            </a:xfrm>
            <a:custGeom>
              <a:avLst/>
              <a:gdLst/>
              <a:ahLst/>
              <a:cxnLst/>
              <a:rect l="l" t="t" r="r" b="b"/>
              <a:pathLst>
                <a:path w="300" h="299" extrusionOk="0">
                  <a:moveTo>
                    <a:pt x="251" y="62"/>
                  </a:moveTo>
                  <a:cubicBezTo>
                    <a:pt x="300" y="118"/>
                    <a:pt x="294" y="202"/>
                    <a:pt x="238" y="251"/>
                  </a:cubicBezTo>
                  <a:cubicBezTo>
                    <a:pt x="182" y="299"/>
                    <a:pt x="97" y="293"/>
                    <a:pt x="49" y="238"/>
                  </a:cubicBezTo>
                  <a:cubicBezTo>
                    <a:pt x="0" y="182"/>
                    <a:pt x="6" y="97"/>
                    <a:pt x="62" y="48"/>
                  </a:cubicBezTo>
                  <a:cubicBezTo>
                    <a:pt x="118" y="0"/>
                    <a:pt x="203" y="6"/>
                    <a:pt x="251" y="62"/>
                  </a:cubicBezTo>
                  <a:close/>
                </a:path>
              </a:pathLst>
            </a:custGeom>
            <a:solidFill>
              <a:srgbClr val="8ACC8A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" name="Google Shape;765;p92">
              <a:extLst>
                <a:ext uri="{FF2B5EF4-FFF2-40B4-BE49-F238E27FC236}">
                  <a16:creationId xmlns:a16="http://schemas.microsoft.com/office/drawing/2014/main" id="{A017F61D-8DFD-BE4C-9192-857245A074F2}"/>
                </a:ext>
              </a:extLst>
            </p:cNvPr>
            <p:cNvSpPr/>
            <p:nvPr/>
          </p:nvSpPr>
          <p:spPr>
            <a:xfrm>
              <a:off x="4271287" y="4629070"/>
              <a:ext cx="987421" cy="986413"/>
            </a:xfrm>
            <a:custGeom>
              <a:avLst/>
              <a:gdLst/>
              <a:ahLst/>
              <a:cxnLst/>
              <a:rect l="l" t="t" r="r" b="b"/>
              <a:pathLst>
                <a:path w="468" h="467" extrusionOk="0">
                  <a:moveTo>
                    <a:pt x="456" y="212"/>
                  </a:moveTo>
                  <a:cubicBezTo>
                    <a:pt x="468" y="334"/>
                    <a:pt x="378" y="443"/>
                    <a:pt x="256" y="455"/>
                  </a:cubicBezTo>
                  <a:cubicBezTo>
                    <a:pt x="133" y="467"/>
                    <a:pt x="24" y="378"/>
                    <a:pt x="12" y="255"/>
                  </a:cubicBezTo>
                  <a:cubicBezTo>
                    <a:pt x="0" y="133"/>
                    <a:pt x="90" y="24"/>
                    <a:pt x="212" y="12"/>
                  </a:cubicBezTo>
                  <a:cubicBezTo>
                    <a:pt x="335" y="0"/>
                    <a:pt x="444" y="89"/>
                    <a:pt x="45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1" name="Google Shape;766;p92">
              <a:extLst>
                <a:ext uri="{FF2B5EF4-FFF2-40B4-BE49-F238E27FC236}">
                  <a16:creationId xmlns:a16="http://schemas.microsoft.com/office/drawing/2014/main" id="{FD564878-73A9-D446-ACA4-121D7CF4D5F6}"/>
                </a:ext>
              </a:extLst>
            </p:cNvPr>
            <p:cNvSpPr/>
            <p:nvPr/>
          </p:nvSpPr>
          <p:spPr>
            <a:xfrm>
              <a:off x="4303571" y="4661859"/>
              <a:ext cx="922852" cy="922851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24" y="39"/>
                  </a:moveTo>
                  <a:cubicBezTo>
                    <a:pt x="287" y="79"/>
                    <a:pt x="306" y="161"/>
                    <a:pt x="267" y="224"/>
                  </a:cubicBezTo>
                  <a:cubicBezTo>
                    <a:pt x="228" y="287"/>
                    <a:pt x="145" y="306"/>
                    <a:pt x="82" y="267"/>
                  </a:cubicBezTo>
                  <a:cubicBezTo>
                    <a:pt x="19" y="228"/>
                    <a:pt x="0" y="145"/>
                    <a:pt x="39" y="82"/>
                  </a:cubicBezTo>
                  <a:cubicBezTo>
                    <a:pt x="78" y="20"/>
                    <a:pt x="161" y="0"/>
                    <a:pt x="224" y="39"/>
                  </a:cubicBez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" name="Google Shape;774;p92">
              <a:extLst>
                <a:ext uri="{FF2B5EF4-FFF2-40B4-BE49-F238E27FC236}">
                  <a16:creationId xmlns:a16="http://schemas.microsoft.com/office/drawing/2014/main" id="{86CFF11D-E299-0240-894E-76E1A37F1890}"/>
                </a:ext>
              </a:extLst>
            </p:cNvPr>
            <p:cNvSpPr/>
            <p:nvPr/>
          </p:nvSpPr>
          <p:spPr>
            <a:xfrm>
              <a:off x="4618171" y="4971965"/>
              <a:ext cx="293652" cy="3026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419" y="13500"/>
                  </a:moveTo>
                  <a:cubicBezTo>
                    <a:pt x="16026" y="13500"/>
                    <a:pt x="14632" y="14175"/>
                    <a:pt x="13935" y="15356"/>
                  </a:cubicBezTo>
                  <a:cubicBezTo>
                    <a:pt x="7839" y="12656"/>
                    <a:pt x="7839" y="12656"/>
                    <a:pt x="7839" y="12656"/>
                  </a:cubicBezTo>
                  <a:cubicBezTo>
                    <a:pt x="8187" y="12150"/>
                    <a:pt x="8361" y="11475"/>
                    <a:pt x="8361" y="10800"/>
                  </a:cubicBezTo>
                  <a:cubicBezTo>
                    <a:pt x="8361" y="10125"/>
                    <a:pt x="8187" y="9619"/>
                    <a:pt x="8013" y="9113"/>
                  </a:cubicBezTo>
                  <a:cubicBezTo>
                    <a:pt x="14110" y="6412"/>
                    <a:pt x="14110" y="6412"/>
                    <a:pt x="14110" y="6412"/>
                  </a:cubicBezTo>
                  <a:cubicBezTo>
                    <a:pt x="14806" y="7425"/>
                    <a:pt x="16026" y="8100"/>
                    <a:pt x="17419" y="8100"/>
                  </a:cubicBezTo>
                  <a:cubicBezTo>
                    <a:pt x="19684" y="8100"/>
                    <a:pt x="21600" y="6244"/>
                    <a:pt x="21600" y="4050"/>
                  </a:cubicBezTo>
                  <a:cubicBezTo>
                    <a:pt x="21600" y="1856"/>
                    <a:pt x="19684" y="0"/>
                    <a:pt x="17419" y="0"/>
                  </a:cubicBezTo>
                  <a:cubicBezTo>
                    <a:pt x="15155" y="0"/>
                    <a:pt x="13239" y="1856"/>
                    <a:pt x="13239" y="4050"/>
                  </a:cubicBezTo>
                  <a:cubicBezTo>
                    <a:pt x="13239" y="4388"/>
                    <a:pt x="13239" y="4894"/>
                    <a:pt x="13413" y="5231"/>
                  </a:cubicBezTo>
                  <a:cubicBezTo>
                    <a:pt x="7142" y="7931"/>
                    <a:pt x="7142" y="7931"/>
                    <a:pt x="7142" y="7931"/>
                  </a:cubicBezTo>
                  <a:cubicBezTo>
                    <a:pt x="6445" y="7256"/>
                    <a:pt x="5400" y="6750"/>
                    <a:pt x="4181" y="6750"/>
                  </a:cubicBezTo>
                  <a:cubicBezTo>
                    <a:pt x="1916" y="6750"/>
                    <a:pt x="0" y="8606"/>
                    <a:pt x="0" y="10800"/>
                  </a:cubicBezTo>
                  <a:cubicBezTo>
                    <a:pt x="0" y="12994"/>
                    <a:pt x="1916" y="14850"/>
                    <a:pt x="4181" y="14850"/>
                  </a:cubicBezTo>
                  <a:cubicBezTo>
                    <a:pt x="5226" y="14850"/>
                    <a:pt x="6271" y="14513"/>
                    <a:pt x="6968" y="13838"/>
                  </a:cubicBezTo>
                  <a:cubicBezTo>
                    <a:pt x="13413" y="16538"/>
                    <a:pt x="13413" y="16538"/>
                    <a:pt x="13413" y="16538"/>
                  </a:cubicBezTo>
                  <a:cubicBezTo>
                    <a:pt x="13239" y="16875"/>
                    <a:pt x="13239" y="17213"/>
                    <a:pt x="13239" y="17550"/>
                  </a:cubicBezTo>
                  <a:cubicBezTo>
                    <a:pt x="13239" y="19744"/>
                    <a:pt x="15155" y="21600"/>
                    <a:pt x="17419" y="21600"/>
                  </a:cubicBezTo>
                  <a:cubicBezTo>
                    <a:pt x="19684" y="21600"/>
                    <a:pt x="21600" y="19744"/>
                    <a:pt x="21600" y="17550"/>
                  </a:cubicBezTo>
                  <a:cubicBezTo>
                    <a:pt x="21600" y="15356"/>
                    <a:pt x="19684" y="13500"/>
                    <a:pt x="17419" y="13500"/>
                  </a:cubicBezTo>
                  <a:close/>
                  <a:moveTo>
                    <a:pt x="17419" y="1350"/>
                  </a:moveTo>
                  <a:cubicBezTo>
                    <a:pt x="18987" y="1350"/>
                    <a:pt x="20206" y="2531"/>
                    <a:pt x="20206" y="4050"/>
                  </a:cubicBezTo>
                  <a:cubicBezTo>
                    <a:pt x="20206" y="5569"/>
                    <a:pt x="18987" y="6750"/>
                    <a:pt x="17419" y="6750"/>
                  </a:cubicBezTo>
                  <a:cubicBezTo>
                    <a:pt x="15852" y="6750"/>
                    <a:pt x="14632" y="5569"/>
                    <a:pt x="14632" y="4050"/>
                  </a:cubicBezTo>
                  <a:cubicBezTo>
                    <a:pt x="14632" y="2531"/>
                    <a:pt x="15852" y="1350"/>
                    <a:pt x="17419" y="1350"/>
                  </a:cubicBezTo>
                  <a:close/>
                  <a:moveTo>
                    <a:pt x="4181" y="13500"/>
                  </a:moveTo>
                  <a:cubicBezTo>
                    <a:pt x="2613" y="13500"/>
                    <a:pt x="1394" y="12319"/>
                    <a:pt x="1394" y="10800"/>
                  </a:cubicBezTo>
                  <a:cubicBezTo>
                    <a:pt x="1394" y="9281"/>
                    <a:pt x="2613" y="8100"/>
                    <a:pt x="4181" y="8100"/>
                  </a:cubicBezTo>
                  <a:cubicBezTo>
                    <a:pt x="5748" y="8100"/>
                    <a:pt x="6968" y="9281"/>
                    <a:pt x="6968" y="10800"/>
                  </a:cubicBezTo>
                  <a:cubicBezTo>
                    <a:pt x="6968" y="12319"/>
                    <a:pt x="5748" y="13500"/>
                    <a:pt x="4181" y="13500"/>
                  </a:cubicBezTo>
                  <a:close/>
                  <a:moveTo>
                    <a:pt x="17419" y="20250"/>
                  </a:moveTo>
                  <a:cubicBezTo>
                    <a:pt x="15852" y="20250"/>
                    <a:pt x="14632" y="19069"/>
                    <a:pt x="14632" y="17550"/>
                  </a:cubicBezTo>
                  <a:cubicBezTo>
                    <a:pt x="14632" y="16031"/>
                    <a:pt x="15852" y="14850"/>
                    <a:pt x="17419" y="14850"/>
                  </a:cubicBezTo>
                  <a:cubicBezTo>
                    <a:pt x="18987" y="14850"/>
                    <a:pt x="20206" y="16031"/>
                    <a:pt x="20206" y="17550"/>
                  </a:cubicBezTo>
                  <a:cubicBezTo>
                    <a:pt x="20206" y="19069"/>
                    <a:pt x="18987" y="20250"/>
                    <a:pt x="17419" y="20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2867" tIns="45700" rIns="22867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75;p92">
              <a:extLst>
                <a:ext uri="{FF2B5EF4-FFF2-40B4-BE49-F238E27FC236}">
                  <a16:creationId xmlns:a16="http://schemas.microsoft.com/office/drawing/2014/main" id="{DE773ED6-2764-CA48-ACAB-9ABF9A016D00}"/>
                </a:ext>
              </a:extLst>
            </p:cNvPr>
            <p:cNvSpPr/>
            <p:nvPr/>
          </p:nvSpPr>
          <p:spPr>
            <a:xfrm>
              <a:off x="4613678" y="2534140"/>
              <a:ext cx="302641" cy="3016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06" y="13838"/>
                  </a:moveTo>
                  <a:cubicBezTo>
                    <a:pt x="19238" y="13838"/>
                    <a:pt x="19238" y="13838"/>
                    <a:pt x="19238" y="13838"/>
                  </a:cubicBezTo>
                  <a:cubicBezTo>
                    <a:pt x="19238" y="14175"/>
                    <a:pt x="19069" y="14344"/>
                    <a:pt x="18900" y="14681"/>
                  </a:cubicBezTo>
                  <a:cubicBezTo>
                    <a:pt x="19069" y="14850"/>
                    <a:pt x="19069" y="14850"/>
                    <a:pt x="19069" y="14850"/>
                  </a:cubicBezTo>
                  <a:cubicBezTo>
                    <a:pt x="19406" y="15188"/>
                    <a:pt x="19575" y="15694"/>
                    <a:pt x="19575" y="16369"/>
                  </a:cubicBezTo>
                  <a:cubicBezTo>
                    <a:pt x="19575" y="17044"/>
                    <a:pt x="19238" y="17550"/>
                    <a:pt x="18900" y="18056"/>
                  </a:cubicBezTo>
                  <a:cubicBezTo>
                    <a:pt x="18056" y="18900"/>
                    <a:pt x="18056" y="18900"/>
                    <a:pt x="18056" y="18900"/>
                  </a:cubicBezTo>
                  <a:cubicBezTo>
                    <a:pt x="17550" y="19406"/>
                    <a:pt x="16875" y="19575"/>
                    <a:pt x="16369" y="19575"/>
                  </a:cubicBezTo>
                  <a:cubicBezTo>
                    <a:pt x="15694" y="19575"/>
                    <a:pt x="15188" y="19406"/>
                    <a:pt x="14850" y="19069"/>
                  </a:cubicBezTo>
                  <a:cubicBezTo>
                    <a:pt x="14681" y="18900"/>
                    <a:pt x="14681" y="18900"/>
                    <a:pt x="14681" y="18900"/>
                  </a:cubicBezTo>
                  <a:cubicBezTo>
                    <a:pt x="14344" y="19069"/>
                    <a:pt x="14175" y="19237"/>
                    <a:pt x="13838" y="19237"/>
                  </a:cubicBezTo>
                  <a:cubicBezTo>
                    <a:pt x="13838" y="19406"/>
                    <a:pt x="13838" y="19406"/>
                    <a:pt x="13838" y="19406"/>
                  </a:cubicBezTo>
                  <a:cubicBezTo>
                    <a:pt x="13669" y="20588"/>
                    <a:pt x="12656" y="21600"/>
                    <a:pt x="11475" y="21600"/>
                  </a:cubicBezTo>
                  <a:cubicBezTo>
                    <a:pt x="10125" y="21600"/>
                    <a:pt x="10125" y="21600"/>
                    <a:pt x="10125" y="21600"/>
                  </a:cubicBezTo>
                  <a:cubicBezTo>
                    <a:pt x="8944" y="21600"/>
                    <a:pt x="7931" y="20588"/>
                    <a:pt x="7762" y="19406"/>
                  </a:cubicBezTo>
                  <a:cubicBezTo>
                    <a:pt x="7762" y="19237"/>
                    <a:pt x="7762" y="19237"/>
                    <a:pt x="7762" y="19237"/>
                  </a:cubicBezTo>
                  <a:cubicBezTo>
                    <a:pt x="7425" y="19237"/>
                    <a:pt x="7256" y="19069"/>
                    <a:pt x="6919" y="18900"/>
                  </a:cubicBezTo>
                  <a:cubicBezTo>
                    <a:pt x="6750" y="19069"/>
                    <a:pt x="6750" y="19069"/>
                    <a:pt x="6750" y="19069"/>
                  </a:cubicBezTo>
                  <a:cubicBezTo>
                    <a:pt x="6412" y="19406"/>
                    <a:pt x="5906" y="19575"/>
                    <a:pt x="5231" y="19575"/>
                  </a:cubicBezTo>
                  <a:cubicBezTo>
                    <a:pt x="4725" y="19575"/>
                    <a:pt x="4050" y="19406"/>
                    <a:pt x="3544" y="18900"/>
                  </a:cubicBezTo>
                  <a:cubicBezTo>
                    <a:pt x="2700" y="18056"/>
                    <a:pt x="2700" y="18056"/>
                    <a:pt x="2700" y="18056"/>
                  </a:cubicBezTo>
                  <a:cubicBezTo>
                    <a:pt x="2363" y="17550"/>
                    <a:pt x="2025" y="17044"/>
                    <a:pt x="2025" y="16369"/>
                  </a:cubicBezTo>
                  <a:cubicBezTo>
                    <a:pt x="2025" y="15694"/>
                    <a:pt x="2194" y="15188"/>
                    <a:pt x="2531" y="14850"/>
                  </a:cubicBezTo>
                  <a:cubicBezTo>
                    <a:pt x="2700" y="14681"/>
                    <a:pt x="2700" y="14681"/>
                    <a:pt x="2700" y="14681"/>
                  </a:cubicBezTo>
                  <a:cubicBezTo>
                    <a:pt x="2531" y="14344"/>
                    <a:pt x="2363" y="14175"/>
                    <a:pt x="2363" y="13838"/>
                  </a:cubicBezTo>
                  <a:cubicBezTo>
                    <a:pt x="2194" y="13838"/>
                    <a:pt x="2194" y="13838"/>
                    <a:pt x="2194" y="13838"/>
                  </a:cubicBezTo>
                  <a:cubicBezTo>
                    <a:pt x="1012" y="13669"/>
                    <a:pt x="0" y="12656"/>
                    <a:pt x="0" y="11475"/>
                  </a:cubicBezTo>
                  <a:cubicBezTo>
                    <a:pt x="0" y="10294"/>
                    <a:pt x="0" y="10294"/>
                    <a:pt x="0" y="10294"/>
                  </a:cubicBezTo>
                  <a:cubicBezTo>
                    <a:pt x="0" y="8944"/>
                    <a:pt x="1012" y="7931"/>
                    <a:pt x="2194" y="7762"/>
                  </a:cubicBezTo>
                  <a:cubicBezTo>
                    <a:pt x="2363" y="7762"/>
                    <a:pt x="2363" y="7762"/>
                    <a:pt x="2363" y="7762"/>
                  </a:cubicBezTo>
                  <a:cubicBezTo>
                    <a:pt x="2363" y="7425"/>
                    <a:pt x="2531" y="7256"/>
                    <a:pt x="2700" y="6919"/>
                  </a:cubicBezTo>
                  <a:cubicBezTo>
                    <a:pt x="2531" y="6750"/>
                    <a:pt x="2531" y="6750"/>
                    <a:pt x="2531" y="6750"/>
                  </a:cubicBezTo>
                  <a:cubicBezTo>
                    <a:pt x="2194" y="6412"/>
                    <a:pt x="2025" y="5906"/>
                    <a:pt x="2025" y="5231"/>
                  </a:cubicBezTo>
                  <a:cubicBezTo>
                    <a:pt x="2025" y="4725"/>
                    <a:pt x="2363" y="4050"/>
                    <a:pt x="2700" y="3544"/>
                  </a:cubicBezTo>
                  <a:cubicBezTo>
                    <a:pt x="3544" y="2700"/>
                    <a:pt x="3544" y="2700"/>
                    <a:pt x="3544" y="2700"/>
                  </a:cubicBezTo>
                  <a:cubicBezTo>
                    <a:pt x="4050" y="2362"/>
                    <a:pt x="4725" y="2025"/>
                    <a:pt x="5231" y="2025"/>
                  </a:cubicBezTo>
                  <a:cubicBezTo>
                    <a:pt x="5906" y="2025"/>
                    <a:pt x="6412" y="2194"/>
                    <a:pt x="6750" y="2531"/>
                  </a:cubicBezTo>
                  <a:cubicBezTo>
                    <a:pt x="6919" y="2700"/>
                    <a:pt x="6919" y="2700"/>
                    <a:pt x="6919" y="2700"/>
                  </a:cubicBezTo>
                  <a:cubicBezTo>
                    <a:pt x="7256" y="2531"/>
                    <a:pt x="7425" y="2531"/>
                    <a:pt x="7762" y="2362"/>
                  </a:cubicBezTo>
                  <a:cubicBezTo>
                    <a:pt x="7762" y="2194"/>
                    <a:pt x="7762" y="2194"/>
                    <a:pt x="7762" y="2194"/>
                  </a:cubicBezTo>
                  <a:cubicBezTo>
                    <a:pt x="7931" y="1012"/>
                    <a:pt x="8944" y="0"/>
                    <a:pt x="10125" y="0"/>
                  </a:cubicBezTo>
                  <a:cubicBezTo>
                    <a:pt x="11475" y="0"/>
                    <a:pt x="11475" y="0"/>
                    <a:pt x="11475" y="0"/>
                  </a:cubicBezTo>
                  <a:cubicBezTo>
                    <a:pt x="12656" y="0"/>
                    <a:pt x="13669" y="1012"/>
                    <a:pt x="13838" y="2194"/>
                  </a:cubicBezTo>
                  <a:cubicBezTo>
                    <a:pt x="13838" y="2362"/>
                    <a:pt x="13838" y="2362"/>
                    <a:pt x="13838" y="2362"/>
                  </a:cubicBezTo>
                  <a:cubicBezTo>
                    <a:pt x="14175" y="2531"/>
                    <a:pt x="14344" y="2531"/>
                    <a:pt x="14681" y="2700"/>
                  </a:cubicBezTo>
                  <a:cubicBezTo>
                    <a:pt x="14850" y="2531"/>
                    <a:pt x="14850" y="2531"/>
                    <a:pt x="14850" y="2531"/>
                  </a:cubicBezTo>
                  <a:cubicBezTo>
                    <a:pt x="15188" y="2194"/>
                    <a:pt x="15694" y="2025"/>
                    <a:pt x="16369" y="2025"/>
                  </a:cubicBezTo>
                  <a:cubicBezTo>
                    <a:pt x="16875" y="2025"/>
                    <a:pt x="17550" y="2362"/>
                    <a:pt x="18056" y="2700"/>
                  </a:cubicBezTo>
                  <a:cubicBezTo>
                    <a:pt x="18900" y="3544"/>
                    <a:pt x="18900" y="3544"/>
                    <a:pt x="18900" y="3544"/>
                  </a:cubicBezTo>
                  <a:cubicBezTo>
                    <a:pt x="19238" y="4050"/>
                    <a:pt x="19575" y="4725"/>
                    <a:pt x="19575" y="5231"/>
                  </a:cubicBezTo>
                  <a:cubicBezTo>
                    <a:pt x="19575" y="5906"/>
                    <a:pt x="19406" y="6412"/>
                    <a:pt x="19069" y="6919"/>
                  </a:cubicBezTo>
                  <a:cubicBezTo>
                    <a:pt x="18900" y="6919"/>
                    <a:pt x="18900" y="6919"/>
                    <a:pt x="18900" y="6919"/>
                  </a:cubicBezTo>
                  <a:cubicBezTo>
                    <a:pt x="19069" y="7256"/>
                    <a:pt x="19238" y="7594"/>
                    <a:pt x="19238" y="7762"/>
                  </a:cubicBezTo>
                  <a:cubicBezTo>
                    <a:pt x="19406" y="7762"/>
                    <a:pt x="19406" y="7762"/>
                    <a:pt x="19406" y="7762"/>
                  </a:cubicBezTo>
                  <a:cubicBezTo>
                    <a:pt x="20588" y="7931"/>
                    <a:pt x="21600" y="8944"/>
                    <a:pt x="21600" y="10294"/>
                  </a:cubicBezTo>
                  <a:cubicBezTo>
                    <a:pt x="21600" y="11475"/>
                    <a:pt x="21600" y="11475"/>
                    <a:pt x="21600" y="11475"/>
                  </a:cubicBezTo>
                  <a:cubicBezTo>
                    <a:pt x="21600" y="12656"/>
                    <a:pt x="20588" y="13669"/>
                    <a:pt x="19406" y="13838"/>
                  </a:cubicBezTo>
                  <a:close/>
                  <a:moveTo>
                    <a:pt x="20250" y="10294"/>
                  </a:moveTo>
                  <a:cubicBezTo>
                    <a:pt x="20250" y="9619"/>
                    <a:pt x="19744" y="9112"/>
                    <a:pt x="19069" y="9112"/>
                  </a:cubicBezTo>
                  <a:cubicBezTo>
                    <a:pt x="18225" y="8775"/>
                    <a:pt x="18225" y="8775"/>
                    <a:pt x="18225" y="8775"/>
                  </a:cubicBezTo>
                  <a:cubicBezTo>
                    <a:pt x="18056" y="8100"/>
                    <a:pt x="17719" y="7594"/>
                    <a:pt x="17550" y="7087"/>
                  </a:cubicBezTo>
                  <a:cubicBezTo>
                    <a:pt x="17888" y="6244"/>
                    <a:pt x="17888" y="6244"/>
                    <a:pt x="17888" y="6244"/>
                  </a:cubicBezTo>
                  <a:cubicBezTo>
                    <a:pt x="18394" y="5737"/>
                    <a:pt x="18394" y="5062"/>
                    <a:pt x="17888" y="4556"/>
                  </a:cubicBezTo>
                  <a:cubicBezTo>
                    <a:pt x="17044" y="3712"/>
                    <a:pt x="17044" y="3712"/>
                    <a:pt x="17044" y="3712"/>
                  </a:cubicBezTo>
                  <a:cubicBezTo>
                    <a:pt x="16875" y="3544"/>
                    <a:pt x="16706" y="3206"/>
                    <a:pt x="16369" y="3206"/>
                  </a:cubicBezTo>
                  <a:cubicBezTo>
                    <a:pt x="16031" y="3206"/>
                    <a:pt x="15694" y="3544"/>
                    <a:pt x="15356" y="3712"/>
                  </a:cubicBezTo>
                  <a:cubicBezTo>
                    <a:pt x="14513" y="4219"/>
                    <a:pt x="14513" y="4219"/>
                    <a:pt x="14513" y="4219"/>
                  </a:cubicBezTo>
                  <a:cubicBezTo>
                    <a:pt x="14006" y="3881"/>
                    <a:pt x="13500" y="3544"/>
                    <a:pt x="12825" y="3375"/>
                  </a:cubicBezTo>
                  <a:cubicBezTo>
                    <a:pt x="12656" y="2531"/>
                    <a:pt x="12656" y="2531"/>
                    <a:pt x="12656" y="2531"/>
                  </a:cubicBezTo>
                  <a:cubicBezTo>
                    <a:pt x="12656" y="1856"/>
                    <a:pt x="11981" y="1350"/>
                    <a:pt x="11306" y="1350"/>
                  </a:cubicBezTo>
                  <a:cubicBezTo>
                    <a:pt x="10294" y="1350"/>
                    <a:pt x="10294" y="1350"/>
                    <a:pt x="10294" y="1350"/>
                  </a:cubicBezTo>
                  <a:cubicBezTo>
                    <a:pt x="9619" y="1350"/>
                    <a:pt x="8944" y="1856"/>
                    <a:pt x="8944" y="2531"/>
                  </a:cubicBezTo>
                  <a:cubicBezTo>
                    <a:pt x="8775" y="3375"/>
                    <a:pt x="8775" y="3375"/>
                    <a:pt x="8775" y="3375"/>
                  </a:cubicBezTo>
                  <a:cubicBezTo>
                    <a:pt x="8100" y="3544"/>
                    <a:pt x="7594" y="3712"/>
                    <a:pt x="6919" y="4050"/>
                  </a:cubicBezTo>
                  <a:cubicBezTo>
                    <a:pt x="6075" y="3544"/>
                    <a:pt x="6075" y="3544"/>
                    <a:pt x="6075" y="3544"/>
                  </a:cubicBezTo>
                  <a:cubicBezTo>
                    <a:pt x="5906" y="3375"/>
                    <a:pt x="5738" y="3375"/>
                    <a:pt x="5400" y="3375"/>
                  </a:cubicBezTo>
                  <a:cubicBezTo>
                    <a:pt x="5062" y="3375"/>
                    <a:pt x="4725" y="3544"/>
                    <a:pt x="4556" y="3712"/>
                  </a:cubicBezTo>
                  <a:cubicBezTo>
                    <a:pt x="3713" y="4556"/>
                    <a:pt x="3713" y="4556"/>
                    <a:pt x="3713" y="4556"/>
                  </a:cubicBezTo>
                  <a:cubicBezTo>
                    <a:pt x="3206" y="5062"/>
                    <a:pt x="3206" y="5737"/>
                    <a:pt x="3713" y="6244"/>
                  </a:cubicBezTo>
                  <a:cubicBezTo>
                    <a:pt x="4050" y="7087"/>
                    <a:pt x="4050" y="7087"/>
                    <a:pt x="4050" y="7087"/>
                  </a:cubicBezTo>
                  <a:cubicBezTo>
                    <a:pt x="3881" y="7594"/>
                    <a:pt x="3544" y="8100"/>
                    <a:pt x="3375" y="8775"/>
                  </a:cubicBezTo>
                  <a:cubicBezTo>
                    <a:pt x="2531" y="9112"/>
                    <a:pt x="2531" y="9112"/>
                    <a:pt x="2531" y="9112"/>
                  </a:cubicBezTo>
                  <a:cubicBezTo>
                    <a:pt x="1856" y="9112"/>
                    <a:pt x="1350" y="9619"/>
                    <a:pt x="1350" y="10294"/>
                  </a:cubicBezTo>
                  <a:cubicBezTo>
                    <a:pt x="1350" y="11475"/>
                    <a:pt x="1350" y="11475"/>
                    <a:pt x="1350" y="11475"/>
                  </a:cubicBezTo>
                  <a:cubicBezTo>
                    <a:pt x="1350" y="11981"/>
                    <a:pt x="1856" y="12656"/>
                    <a:pt x="2531" y="12656"/>
                  </a:cubicBezTo>
                  <a:cubicBezTo>
                    <a:pt x="3375" y="12825"/>
                    <a:pt x="3375" y="12825"/>
                    <a:pt x="3375" y="12825"/>
                  </a:cubicBezTo>
                  <a:cubicBezTo>
                    <a:pt x="3544" y="13500"/>
                    <a:pt x="3881" y="14006"/>
                    <a:pt x="4050" y="14512"/>
                  </a:cubicBezTo>
                  <a:cubicBezTo>
                    <a:pt x="3713" y="15356"/>
                    <a:pt x="3713" y="15356"/>
                    <a:pt x="3713" y="15356"/>
                  </a:cubicBezTo>
                  <a:cubicBezTo>
                    <a:pt x="3206" y="15862"/>
                    <a:pt x="3206" y="16706"/>
                    <a:pt x="3713" y="17044"/>
                  </a:cubicBezTo>
                  <a:cubicBezTo>
                    <a:pt x="4556" y="17887"/>
                    <a:pt x="4556" y="17887"/>
                    <a:pt x="4556" y="17887"/>
                  </a:cubicBezTo>
                  <a:cubicBezTo>
                    <a:pt x="4725" y="18225"/>
                    <a:pt x="5062" y="18225"/>
                    <a:pt x="5400" y="18225"/>
                  </a:cubicBezTo>
                  <a:cubicBezTo>
                    <a:pt x="5738" y="18225"/>
                    <a:pt x="5906" y="18225"/>
                    <a:pt x="6244" y="17887"/>
                  </a:cubicBezTo>
                  <a:cubicBezTo>
                    <a:pt x="7088" y="17550"/>
                    <a:pt x="7088" y="17550"/>
                    <a:pt x="7088" y="17550"/>
                  </a:cubicBezTo>
                  <a:cubicBezTo>
                    <a:pt x="7594" y="17887"/>
                    <a:pt x="8100" y="18056"/>
                    <a:pt x="8775" y="18225"/>
                  </a:cubicBezTo>
                  <a:cubicBezTo>
                    <a:pt x="8944" y="19069"/>
                    <a:pt x="8944" y="19069"/>
                    <a:pt x="8944" y="19069"/>
                  </a:cubicBezTo>
                  <a:cubicBezTo>
                    <a:pt x="8944" y="19744"/>
                    <a:pt x="9619" y="20250"/>
                    <a:pt x="10294" y="20250"/>
                  </a:cubicBezTo>
                  <a:cubicBezTo>
                    <a:pt x="11306" y="20250"/>
                    <a:pt x="11306" y="20250"/>
                    <a:pt x="11306" y="20250"/>
                  </a:cubicBezTo>
                  <a:cubicBezTo>
                    <a:pt x="11981" y="20250"/>
                    <a:pt x="12656" y="19744"/>
                    <a:pt x="12656" y="19069"/>
                  </a:cubicBezTo>
                  <a:cubicBezTo>
                    <a:pt x="12825" y="18225"/>
                    <a:pt x="12825" y="18225"/>
                    <a:pt x="12825" y="18225"/>
                  </a:cubicBezTo>
                  <a:cubicBezTo>
                    <a:pt x="13500" y="18056"/>
                    <a:pt x="14006" y="17887"/>
                    <a:pt x="14513" y="17550"/>
                  </a:cubicBezTo>
                  <a:cubicBezTo>
                    <a:pt x="15356" y="17887"/>
                    <a:pt x="15356" y="17887"/>
                    <a:pt x="15356" y="17887"/>
                  </a:cubicBezTo>
                  <a:cubicBezTo>
                    <a:pt x="15694" y="18225"/>
                    <a:pt x="15862" y="18225"/>
                    <a:pt x="16200" y="18225"/>
                  </a:cubicBezTo>
                  <a:cubicBezTo>
                    <a:pt x="16538" y="18225"/>
                    <a:pt x="16875" y="18225"/>
                    <a:pt x="17044" y="17887"/>
                  </a:cubicBezTo>
                  <a:cubicBezTo>
                    <a:pt x="17888" y="17044"/>
                    <a:pt x="17888" y="17044"/>
                    <a:pt x="17888" y="17044"/>
                  </a:cubicBezTo>
                  <a:cubicBezTo>
                    <a:pt x="18394" y="16706"/>
                    <a:pt x="18394" y="15862"/>
                    <a:pt x="17888" y="15356"/>
                  </a:cubicBezTo>
                  <a:cubicBezTo>
                    <a:pt x="17550" y="14512"/>
                    <a:pt x="17550" y="14512"/>
                    <a:pt x="17550" y="14512"/>
                  </a:cubicBezTo>
                  <a:cubicBezTo>
                    <a:pt x="17719" y="14006"/>
                    <a:pt x="18056" y="13500"/>
                    <a:pt x="18225" y="12825"/>
                  </a:cubicBezTo>
                  <a:cubicBezTo>
                    <a:pt x="19069" y="12656"/>
                    <a:pt x="19069" y="12656"/>
                    <a:pt x="19069" y="12656"/>
                  </a:cubicBezTo>
                  <a:cubicBezTo>
                    <a:pt x="19744" y="12656"/>
                    <a:pt x="20250" y="11981"/>
                    <a:pt x="20250" y="11475"/>
                  </a:cubicBezTo>
                  <a:cubicBezTo>
                    <a:pt x="20250" y="10294"/>
                    <a:pt x="20250" y="10294"/>
                    <a:pt x="20250" y="10294"/>
                  </a:cubicBezTo>
                  <a:close/>
                  <a:moveTo>
                    <a:pt x="10800" y="14175"/>
                  </a:moveTo>
                  <a:cubicBezTo>
                    <a:pt x="8944" y="14175"/>
                    <a:pt x="7425" y="12656"/>
                    <a:pt x="7425" y="10800"/>
                  </a:cubicBezTo>
                  <a:cubicBezTo>
                    <a:pt x="7425" y="8944"/>
                    <a:pt x="8944" y="7425"/>
                    <a:pt x="10800" y="7425"/>
                  </a:cubicBezTo>
                  <a:cubicBezTo>
                    <a:pt x="12656" y="7425"/>
                    <a:pt x="14175" y="8944"/>
                    <a:pt x="14175" y="10800"/>
                  </a:cubicBezTo>
                  <a:cubicBezTo>
                    <a:pt x="14175" y="12656"/>
                    <a:pt x="12656" y="14175"/>
                    <a:pt x="10800" y="14175"/>
                  </a:cubicBezTo>
                  <a:close/>
                  <a:moveTo>
                    <a:pt x="10800" y="8775"/>
                  </a:moveTo>
                  <a:cubicBezTo>
                    <a:pt x="9619" y="8775"/>
                    <a:pt x="8775" y="9619"/>
                    <a:pt x="8775" y="10800"/>
                  </a:cubicBezTo>
                  <a:cubicBezTo>
                    <a:pt x="8775" y="11981"/>
                    <a:pt x="9619" y="12825"/>
                    <a:pt x="10800" y="12825"/>
                  </a:cubicBezTo>
                  <a:cubicBezTo>
                    <a:pt x="11981" y="12825"/>
                    <a:pt x="12825" y="11981"/>
                    <a:pt x="12825" y="10800"/>
                  </a:cubicBezTo>
                  <a:cubicBezTo>
                    <a:pt x="12825" y="9619"/>
                    <a:pt x="11981" y="8775"/>
                    <a:pt x="10800" y="87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2867" tIns="45700" rIns="22867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76;p92">
              <a:extLst>
                <a:ext uri="{FF2B5EF4-FFF2-40B4-BE49-F238E27FC236}">
                  <a16:creationId xmlns:a16="http://schemas.microsoft.com/office/drawing/2014/main" id="{9AB9B038-95C4-2F4F-A778-18E938821D94}"/>
                </a:ext>
              </a:extLst>
            </p:cNvPr>
            <p:cNvSpPr/>
            <p:nvPr/>
          </p:nvSpPr>
          <p:spPr>
            <a:xfrm>
              <a:off x="7275684" y="4972463"/>
              <a:ext cx="302641" cy="3016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575" y="17550"/>
                  </a:moveTo>
                  <a:cubicBezTo>
                    <a:pt x="16875" y="17550"/>
                    <a:pt x="16875" y="17550"/>
                    <a:pt x="16875" y="17550"/>
                  </a:cubicBezTo>
                  <a:cubicBezTo>
                    <a:pt x="16875" y="20250"/>
                    <a:pt x="16875" y="20250"/>
                    <a:pt x="16875" y="20250"/>
                  </a:cubicBezTo>
                  <a:cubicBezTo>
                    <a:pt x="16875" y="21094"/>
                    <a:pt x="16200" y="21600"/>
                    <a:pt x="15525" y="21600"/>
                  </a:cubicBezTo>
                  <a:cubicBezTo>
                    <a:pt x="6075" y="21600"/>
                    <a:pt x="6075" y="21600"/>
                    <a:pt x="6075" y="21600"/>
                  </a:cubicBezTo>
                  <a:cubicBezTo>
                    <a:pt x="5400" y="21600"/>
                    <a:pt x="4725" y="21094"/>
                    <a:pt x="4725" y="20250"/>
                  </a:cubicBezTo>
                  <a:cubicBezTo>
                    <a:pt x="4725" y="17550"/>
                    <a:pt x="4725" y="17550"/>
                    <a:pt x="4725" y="17550"/>
                  </a:cubicBezTo>
                  <a:cubicBezTo>
                    <a:pt x="2025" y="17550"/>
                    <a:pt x="2025" y="17550"/>
                    <a:pt x="2025" y="17550"/>
                  </a:cubicBezTo>
                  <a:cubicBezTo>
                    <a:pt x="844" y="17550"/>
                    <a:pt x="0" y="16706"/>
                    <a:pt x="0" y="15525"/>
                  </a:cubicBezTo>
                  <a:cubicBezTo>
                    <a:pt x="0" y="7425"/>
                    <a:pt x="0" y="7425"/>
                    <a:pt x="0" y="7425"/>
                  </a:cubicBezTo>
                  <a:cubicBezTo>
                    <a:pt x="0" y="6244"/>
                    <a:pt x="844" y="5400"/>
                    <a:pt x="2025" y="5400"/>
                  </a:cubicBezTo>
                  <a:cubicBezTo>
                    <a:pt x="4725" y="5400"/>
                    <a:pt x="4725" y="5400"/>
                    <a:pt x="4725" y="5400"/>
                  </a:cubicBezTo>
                  <a:cubicBezTo>
                    <a:pt x="4725" y="1350"/>
                    <a:pt x="4725" y="1350"/>
                    <a:pt x="4725" y="1350"/>
                  </a:cubicBezTo>
                  <a:cubicBezTo>
                    <a:pt x="4725" y="675"/>
                    <a:pt x="5400" y="0"/>
                    <a:pt x="6075" y="0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16200" y="0"/>
                    <a:pt x="16875" y="675"/>
                    <a:pt x="16875" y="1350"/>
                  </a:cubicBezTo>
                  <a:cubicBezTo>
                    <a:pt x="16875" y="5400"/>
                    <a:pt x="16875" y="5400"/>
                    <a:pt x="16875" y="5400"/>
                  </a:cubicBezTo>
                  <a:cubicBezTo>
                    <a:pt x="19575" y="5400"/>
                    <a:pt x="19575" y="5400"/>
                    <a:pt x="19575" y="5400"/>
                  </a:cubicBezTo>
                  <a:cubicBezTo>
                    <a:pt x="20756" y="5400"/>
                    <a:pt x="21600" y="6244"/>
                    <a:pt x="21600" y="7425"/>
                  </a:cubicBezTo>
                  <a:cubicBezTo>
                    <a:pt x="21600" y="15525"/>
                    <a:pt x="21600" y="15525"/>
                    <a:pt x="21600" y="15525"/>
                  </a:cubicBezTo>
                  <a:cubicBezTo>
                    <a:pt x="21600" y="16706"/>
                    <a:pt x="20756" y="17550"/>
                    <a:pt x="19575" y="17550"/>
                  </a:cubicBezTo>
                  <a:close/>
                  <a:moveTo>
                    <a:pt x="6075" y="19575"/>
                  </a:moveTo>
                  <a:cubicBezTo>
                    <a:pt x="6075" y="19913"/>
                    <a:pt x="6412" y="20250"/>
                    <a:pt x="6750" y="20250"/>
                  </a:cubicBezTo>
                  <a:cubicBezTo>
                    <a:pt x="14850" y="20250"/>
                    <a:pt x="14850" y="20250"/>
                    <a:pt x="14850" y="20250"/>
                  </a:cubicBezTo>
                  <a:cubicBezTo>
                    <a:pt x="15188" y="20250"/>
                    <a:pt x="15525" y="19913"/>
                    <a:pt x="15525" y="19575"/>
                  </a:cubicBezTo>
                  <a:cubicBezTo>
                    <a:pt x="15525" y="15525"/>
                    <a:pt x="15525" y="15525"/>
                    <a:pt x="15525" y="15525"/>
                  </a:cubicBezTo>
                  <a:cubicBezTo>
                    <a:pt x="15525" y="15188"/>
                    <a:pt x="15188" y="14850"/>
                    <a:pt x="14850" y="14850"/>
                  </a:cubicBezTo>
                  <a:cubicBezTo>
                    <a:pt x="6750" y="14850"/>
                    <a:pt x="6750" y="14850"/>
                    <a:pt x="6750" y="14850"/>
                  </a:cubicBezTo>
                  <a:cubicBezTo>
                    <a:pt x="6412" y="14850"/>
                    <a:pt x="6075" y="15188"/>
                    <a:pt x="6075" y="15525"/>
                  </a:cubicBezTo>
                  <a:cubicBezTo>
                    <a:pt x="6075" y="19575"/>
                    <a:pt x="6075" y="19575"/>
                    <a:pt x="6075" y="19575"/>
                  </a:cubicBezTo>
                  <a:close/>
                  <a:moveTo>
                    <a:pt x="15525" y="2025"/>
                  </a:moveTo>
                  <a:cubicBezTo>
                    <a:pt x="15525" y="1687"/>
                    <a:pt x="15188" y="1350"/>
                    <a:pt x="14850" y="1350"/>
                  </a:cubicBezTo>
                  <a:cubicBezTo>
                    <a:pt x="6750" y="1350"/>
                    <a:pt x="6750" y="1350"/>
                    <a:pt x="6750" y="1350"/>
                  </a:cubicBezTo>
                  <a:cubicBezTo>
                    <a:pt x="6412" y="1350"/>
                    <a:pt x="6075" y="1687"/>
                    <a:pt x="6075" y="2025"/>
                  </a:cubicBezTo>
                  <a:cubicBezTo>
                    <a:pt x="6075" y="5400"/>
                    <a:pt x="6075" y="5400"/>
                    <a:pt x="6075" y="5400"/>
                  </a:cubicBezTo>
                  <a:cubicBezTo>
                    <a:pt x="15525" y="5400"/>
                    <a:pt x="15525" y="5400"/>
                    <a:pt x="15525" y="5400"/>
                  </a:cubicBezTo>
                  <a:cubicBezTo>
                    <a:pt x="15525" y="2025"/>
                    <a:pt x="15525" y="2025"/>
                    <a:pt x="15525" y="2025"/>
                  </a:cubicBezTo>
                  <a:close/>
                  <a:moveTo>
                    <a:pt x="20250" y="8100"/>
                  </a:moveTo>
                  <a:cubicBezTo>
                    <a:pt x="20250" y="7425"/>
                    <a:pt x="19575" y="6750"/>
                    <a:pt x="18900" y="6750"/>
                  </a:cubicBezTo>
                  <a:cubicBezTo>
                    <a:pt x="16875" y="6750"/>
                    <a:pt x="16875" y="6750"/>
                    <a:pt x="16875" y="6750"/>
                  </a:cubicBezTo>
                  <a:cubicBezTo>
                    <a:pt x="14850" y="6750"/>
                    <a:pt x="14850" y="6750"/>
                    <a:pt x="14850" y="6750"/>
                  </a:cubicBezTo>
                  <a:cubicBezTo>
                    <a:pt x="6750" y="6750"/>
                    <a:pt x="6750" y="6750"/>
                    <a:pt x="6750" y="6750"/>
                  </a:cubicBezTo>
                  <a:cubicBezTo>
                    <a:pt x="4725" y="6750"/>
                    <a:pt x="4725" y="6750"/>
                    <a:pt x="4725" y="6750"/>
                  </a:cubicBezTo>
                  <a:cubicBezTo>
                    <a:pt x="2700" y="6750"/>
                    <a:pt x="2700" y="6750"/>
                    <a:pt x="2700" y="6750"/>
                  </a:cubicBezTo>
                  <a:cubicBezTo>
                    <a:pt x="2025" y="6750"/>
                    <a:pt x="1350" y="7425"/>
                    <a:pt x="1350" y="8100"/>
                  </a:cubicBezTo>
                  <a:cubicBezTo>
                    <a:pt x="1350" y="14850"/>
                    <a:pt x="1350" y="14850"/>
                    <a:pt x="1350" y="14850"/>
                  </a:cubicBezTo>
                  <a:cubicBezTo>
                    <a:pt x="1350" y="15694"/>
                    <a:pt x="2025" y="16200"/>
                    <a:pt x="2700" y="16200"/>
                  </a:cubicBezTo>
                  <a:cubicBezTo>
                    <a:pt x="4725" y="16200"/>
                    <a:pt x="4725" y="16200"/>
                    <a:pt x="4725" y="16200"/>
                  </a:cubicBezTo>
                  <a:cubicBezTo>
                    <a:pt x="4725" y="14850"/>
                    <a:pt x="4725" y="14850"/>
                    <a:pt x="4725" y="14850"/>
                  </a:cubicBezTo>
                  <a:cubicBezTo>
                    <a:pt x="4725" y="14175"/>
                    <a:pt x="5400" y="13500"/>
                    <a:pt x="6075" y="13500"/>
                  </a:cubicBezTo>
                  <a:cubicBezTo>
                    <a:pt x="15525" y="13500"/>
                    <a:pt x="15525" y="13500"/>
                    <a:pt x="15525" y="13500"/>
                  </a:cubicBezTo>
                  <a:cubicBezTo>
                    <a:pt x="16200" y="13500"/>
                    <a:pt x="16875" y="14175"/>
                    <a:pt x="16875" y="14850"/>
                  </a:cubicBezTo>
                  <a:cubicBezTo>
                    <a:pt x="16875" y="16200"/>
                    <a:pt x="16875" y="16200"/>
                    <a:pt x="16875" y="16200"/>
                  </a:cubicBezTo>
                  <a:cubicBezTo>
                    <a:pt x="18900" y="16200"/>
                    <a:pt x="18900" y="16200"/>
                    <a:pt x="18900" y="16200"/>
                  </a:cubicBezTo>
                  <a:cubicBezTo>
                    <a:pt x="19575" y="16200"/>
                    <a:pt x="20250" y="15694"/>
                    <a:pt x="20250" y="14850"/>
                  </a:cubicBezTo>
                  <a:cubicBezTo>
                    <a:pt x="20250" y="8100"/>
                    <a:pt x="20250" y="8100"/>
                    <a:pt x="20250" y="8100"/>
                  </a:cubicBezTo>
                  <a:close/>
                  <a:moveTo>
                    <a:pt x="8100" y="10800"/>
                  </a:moveTo>
                  <a:cubicBezTo>
                    <a:pt x="7762" y="10800"/>
                    <a:pt x="7425" y="10462"/>
                    <a:pt x="7425" y="10125"/>
                  </a:cubicBezTo>
                  <a:cubicBezTo>
                    <a:pt x="7425" y="9788"/>
                    <a:pt x="7762" y="9450"/>
                    <a:pt x="8100" y="9450"/>
                  </a:cubicBezTo>
                  <a:cubicBezTo>
                    <a:pt x="8438" y="9450"/>
                    <a:pt x="8775" y="9788"/>
                    <a:pt x="8775" y="10125"/>
                  </a:cubicBezTo>
                  <a:cubicBezTo>
                    <a:pt x="8775" y="10462"/>
                    <a:pt x="8438" y="10800"/>
                    <a:pt x="8100" y="10800"/>
                  </a:cubicBezTo>
                  <a:close/>
                  <a:moveTo>
                    <a:pt x="5400" y="10800"/>
                  </a:moveTo>
                  <a:cubicBezTo>
                    <a:pt x="5062" y="10800"/>
                    <a:pt x="4725" y="10462"/>
                    <a:pt x="4725" y="10125"/>
                  </a:cubicBezTo>
                  <a:cubicBezTo>
                    <a:pt x="4725" y="9788"/>
                    <a:pt x="5062" y="9450"/>
                    <a:pt x="5400" y="9450"/>
                  </a:cubicBezTo>
                  <a:cubicBezTo>
                    <a:pt x="5738" y="9450"/>
                    <a:pt x="6075" y="9788"/>
                    <a:pt x="6075" y="10125"/>
                  </a:cubicBezTo>
                  <a:cubicBezTo>
                    <a:pt x="6075" y="10462"/>
                    <a:pt x="5738" y="10800"/>
                    <a:pt x="5400" y="10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2867" tIns="45700" rIns="22867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77;p92">
              <a:extLst>
                <a:ext uri="{FF2B5EF4-FFF2-40B4-BE49-F238E27FC236}">
                  <a16:creationId xmlns:a16="http://schemas.microsoft.com/office/drawing/2014/main" id="{7F19CA49-AA27-0348-B8BE-76212BD401B1}"/>
                </a:ext>
              </a:extLst>
            </p:cNvPr>
            <p:cNvSpPr/>
            <p:nvPr/>
          </p:nvSpPr>
          <p:spPr>
            <a:xfrm>
              <a:off x="7294661" y="2534140"/>
              <a:ext cx="264687" cy="3016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257" y="7425"/>
                  </a:moveTo>
                  <a:cubicBezTo>
                    <a:pt x="4629" y="7425"/>
                    <a:pt x="4629" y="7425"/>
                    <a:pt x="4629" y="7425"/>
                  </a:cubicBezTo>
                  <a:cubicBezTo>
                    <a:pt x="4629" y="8775"/>
                    <a:pt x="4629" y="8775"/>
                    <a:pt x="4629" y="8775"/>
                  </a:cubicBezTo>
                  <a:cubicBezTo>
                    <a:pt x="9257" y="8775"/>
                    <a:pt x="9257" y="8775"/>
                    <a:pt x="9257" y="8775"/>
                  </a:cubicBezTo>
                  <a:cubicBezTo>
                    <a:pt x="9257" y="7425"/>
                    <a:pt x="9257" y="7425"/>
                    <a:pt x="9257" y="7425"/>
                  </a:cubicBezTo>
                  <a:close/>
                  <a:moveTo>
                    <a:pt x="9257" y="4725"/>
                  </a:moveTo>
                  <a:cubicBezTo>
                    <a:pt x="4629" y="4725"/>
                    <a:pt x="4629" y="4725"/>
                    <a:pt x="4629" y="4725"/>
                  </a:cubicBezTo>
                  <a:cubicBezTo>
                    <a:pt x="4629" y="6075"/>
                    <a:pt x="4629" y="6075"/>
                    <a:pt x="4629" y="6075"/>
                  </a:cubicBezTo>
                  <a:cubicBezTo>
                    <a:pt x="9257" y="6075"/>
                    <a:pt x="9257" y="6075"/>
                    <a:pt x="9257" y="6075"/>
                  </a:cubicBezTo>
                  <a:cubicBezTo>
                    <a:pt x="9257" y="4725"/>
                    <a:pt x="9257" y="4725"/>
                    <a:pt x="9257" y="4725"/>
                  </a:cubicBezTo>
                  <a:close/>
                  <a:moveTo>
                    <a:pt x="4629" y="11475"/>
                  </a:moveTo>
                  <a:cubicBezTo>
                    <a:pt x="16971" y="11475"/>
                    <a:pt x="16971" y="11475"/>
                    <a:pt x="16971" y="11475"/>
                  </a:cubicBezTo>
                  <a:cubicBezTo>
                    <a:pt x="16971" y="10125"/>
                    <a:pt x="16971" y="10125"/>
                    <a:pt x="16971" y="10125"/>
                  </a:cubicBezTo>
                  <a:cubicBezTo>
                    <a:pt x="4629" y="10125"/>
                    <a:pt x="4629" y="10125"/>
                    <a:pt x="4629" y="10125"/>
                  </a:cubicBezTo>
                  <a:cubicBezTo>
                    <a:pt x="4629" y="11475"/>
                    <a:pt x="4629" y="11475"/>
                    <a:pt x="4629" y="11475"/>
                  </a:cubicBezTo>
                  <a:close/>
                  <a:moveTo>
                    <a:pt x="14657" y="0"/>
                  </a:moveTo>
                  <a:cubicBezTo>
                    <a:pt x="2314" y="0"/>
                    <a:pt x="2314" y="0"/>
                    <a:pt x="2314" y="0"/>
                  </a:cubicBezTo>
                  <a:cubicBezTo>
                    <a:pt x="964" y="0"/>
                    <a:pt x="0" y="844"/>
                    <a:pt x="0" y="2025"/>
                  </a:cubicBezTo>
                  <a:cubicBezTo>
                    <a:pt x="0" y="19575"/>
                    <a:pt x="0" y="19575"/>
                    <a:pt x="0" y="19575"/>
                  </a:cubicBezTo>
                  <a:cubicBezTo>
                    <a:pt x="0" y="20756"/>
                    <a:pt x="964" y="21600"/>
                    <a:pt x="2314" y="21600"/>
                  </a:cubicBezTo>
                  <a:cubicBezTo>
                    <a:pt x="19286" y="21600"/>
                    <a:pt x="19286" y="21600"/>
                    <a:pt x="19286" y="21600"/>
                  </a:cubicBezTo>
                  <a:cubicBezTo>
                    <a:pt x="20636" y="21600"/>
                    <a:pt x="21600" y="20756"/>
                    <a:pt x="21600" y="19575"/>
                  </a:cubicBezTo>
                  <a:cubicBezTo>
                    <a:pt x="21600" y="6075"/>
                    <a:pt x="21600" y="6075"/>
                    <a:pt x="21600" y="6075"/>
                  </a:cubicBezTo>
                  <a:cubicBezTo>
                    <a:pt x="14657" y="0"/>
                    <a:pt x="14657" y="0"/>
                    <a:pt x="14657" y="0"/>
                  </a:cubicBezTo>
                  <a:close/>
                  <a:moveTo>
                    <a:pt x="14657" y="2025"/>
                  </a:moveTo>
                  <a:cubicBezTo>
                    <a:pt x="19286" y="6075"/>
                    <a:pt x="19286" y="6075"/>
                    <a:pt x="19286" y="6075"/>
                  </a:cubicBezTo>
                  <a:cubicBezTo>
                    <a:pt x="16200" y="6075"/>
                    <a:pt x="16200" y="6075"/>
                    <a:pt x="16200" y="6075"/>
                  </a:cubicBezTo>
                  <a:cubicBezTo>
                    <a:pt x="15429" y="6075"/>
                    <a:pt x="14657" y="5569"/>
                    <a:pt x="14657" y="4725"/>
                  </a:cubicBezTo>
                  <a:cubicBezTo>
                    <a:pt x="14657" y="2025"/>
                    <a:pt x="14657" y="2025"/>
                    <a:pt x="14657" y="2025"/>
                  </a:cubicBezTo>
                  <a:close/>
                  <a:moveTo>
                    <a:pt x="20057" y="18900"/>
                  </a:moveTo>
                  <a:cubicBezTo>
                    <a:pt x="20057" y="19744"/>
                    <a:pt x="19286" y="20250"/>
                    <a:pt x="18514" y="20250"/>
                  </a:cubicBezTo>
                  <a:cubicBezTo>
                    <a:pt x="3086" y="20250"/>
                    <a:pt x="3086" y="20250"/>
                    <a:pt x="3086" y="20250"/>
                  </a:cubicBezTo>
                  <a:cubicBezTo>
                    <a:pt x="2314" y="20250"/>
                    <a:pt x="1543" y="19744"/>
                    <a:pt x="1543" y="18900"/>
                  </a:cubicBezTo>
                  <a:cubicBezTo>
                    <a:pt x="1543" y="2700"/>
                    <a:pt x="1543" y="2700"/>
                    <a:pt x="1543" y="2700"/>
                  </a:cubicBezTo>
                  <a:cubicBezTo>
                    <a:pt x="1543" y="2025"/>
                    <a:pt x="2314" y="1350"/>
                    <a:pt x="3086" y="1350"/>
                  </a:cubicBezTo>
                  <a:cubicBezTo>
                    <a:pt x="13114" y="1350"/>
                    <a:pt x="13114" y="1350"/>
                    <a:pt x="13114" y="1350"/>
                  </a:cubicBezTo>
                  <a:cubicBezTo>
                    <a:pt x="13114" y="5400"/>
                    <a:pt x="13114" y="5400"/>
                    <a:pt x="13114" y="5400"/>
                  </a:cubicBezTo>
                  <a:cubicBezTo>
                    <a:pt x="13114" y="6581"/>
                    <a:pt x="14079" y="7425"/>
                    <a:pt x="15429" y="7425"/>
                  </a:cubicBezTo>
                  <a:cubicBezTo>
                    <a:pt x="20057" y="7425"/>
                    <a:pt x="20057" y="7425"/>
                    <a:pt x="20057" y="7425"/>
                  </a:cubicBezTo>
                  <a:cubicBezTo>
                    <a:pt x="20057" y="18900"/>
                    <a:pt x="20057" y="18900"/>
                    <a:pt x="20057" y="18900"/>
                  </a:cubicBezTo>
                  <a:close/>
                  <a:moveTo>
                    <a:pt x="4629" y="14175"/>
                  </a:moveTo>
                  <a:cubicBezTo>
                    <a:pt x="16971" y="14175"/>
                    <a:pt x="16971" y="14175"/>
                    <a:pt x="16971" y="14175"/>
                  </a:cubicBezTo>
                  <a:cubicBezTo>
                    <a:pt x="16971" y="12825"/>
                    <a:pt x="16971" y="12825"/>
                    <a:pt x="16971" y="12825"/>
                  </a:cubicBezTo>
                  <a:cubicBezTo>
                    <a:pt x="4629" y="12825"/>
                    <a:pt x="4629" y="12825"/>
                    <a:pt x="4629" y="12825"/>
                  </a:cubicBezTo>
                  <a:cubicBezTo>
                    <a:pt x="4629" y="14175"/>
                    <a:pt x="4629" y="14175"/>
                    <a:pt x="4629" y="14175"/>
                  </a:cubicBezTo>
                  <a:close/>
                  <a:moveTo>
                    <a:pt x="4629" y="16875"/>
                  </a:moveTo>
                  <a:cubicBezTo>
                    <a:pt x="16971" y="16875"/>
                    <a:pt x="16971" y="16875"/>
                    <a:pt x="16971" y="16875"/>
                  </a:cubicBezTo>
                  <a:cubicBezTo>
                    <a:pt x="16971" y="15525"/>
                    <a:pt x="16971" y="15525"/>
                    <a:pt x="16971" y="15525"/>
                  </a:cubicBezTo>
                  <a:cubicBezTo>
                    <a:pt x="4629" y="15525"/>
                    <a:pt x="4629" y="15525"/>
                    <a:pt x="4629" y="15525"/>
                  </a:cubicBezTo>
                  <a:cubicBezTo>
                    <a:pt x="4629" y="16875"/>
                    <a:pt x="4629" y="16875"/>
                    <a:pt x="4629" y="16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22867" tIns="45700" rIns="22867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C475FC08-B459-B243-9DD8-6821414A1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2" t="32479" r="11401" b="21122"/>
          <a:stretch/>
        </p:blipFill>
        <p:spPr>
          <a:xfrm>
            <a:off x="10361356" y="102177"/>
            <a:ext cx="1660520" cy="678324"/>
          </a:xfrm>
          <a:prstGeom prst="rect">
            <a:avLst/>
          </a:prstGeom>
        </p:spPr>
      </p:pic>
      <p:sp>
        <p:nvSpPr>
          <p:cNvPr id="46" name="Google Shape;771;p92">
            <a:extLst>
              <a:ext uri="{FF2B5EF4-FFF2-40B4-BE49-F238E27FC236}">
                <a16:creationId xmlns:a16="http://schemas.microsoft.com/office/drawing/2014/main" id="{94E255F8-108A-A240-869E-B035E0EC48EF}"/>
              </a:ext>
            </a:extLst>
          </p:cNvPr>
          <p:cNvSpPr txBox="1"/>
          <p:nvPr/>
        </p:nvSpPr>
        <p:spPr>
          <a:xfrm>
            <a:off x="580945" y="4013841"/>
            <a:ext cx="3288913" cy="172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2000" b="1" dirty="0">
                <a:solidFill>
                  <a:srgbClr val="15D16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Step 4</a:t>
            </a:r>
            <a:endParaRPr sz="2000" b="1" dirty="0">
              <a:solidFill>
                <a:srgbClr val="3F4345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  <a:sym typeface="Microsoft Yahei"/>
            </a:endParaRPr>
          </a:p>
          <a:p>
            <a:pPr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altLang="zh-CN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Parameter</a:t>
            </a:r>
            <a:r>
              <a:rPr lang="zh-CN" altLang="en-US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 </a:t>
            </a:r>
            <a:r>
              <a:rPr lang="en-US" altLang="zh-CN" b="1" dirty="0">
                <a:solidFill>
                  <a:srgbClr val="3F4345"/>
                </a:solidFill>
                <a:latin typeface="Arial" panose="020B0604020202020204" pitchFamily="34" charset="0"/>
                <a:ea typeface="Microsoft Yahei"/>
                <a:cs typeface="Arial" panose="020B0604020202020204" pitchFamily="34" charset="0"/>
                <a:sym typeface="Microsoft Yahei"/>
              </a:rPr>
              <a:t>Tuning</a:t>
            </a:r>
            <a:endParaRPr lang="en-US" b="1" dirty="0">
              <a:solidFill>
                <a:srgbClr val="3F4345"/>
              </a:solidFill>
              <a:latin typeface="Arial" panose="020B0604020202020204" pitchFamily="34" charset="0"/>
              <a:ea typeface="Microsoft Yahei"/>
              <a:cs typeface="Arial" panose="020B0604020202020204" pitchFamily="34" charset="0"/>
              <a:sym typeface="Microsoft Yahei"/>
            </a:endParaRPr>
          </a:p>
          <a:p>
            <a:pPr marL="342900" indent="-342900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Adjust the model parameters according to the results to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reach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Microsoft Yahei"/>
              </a:rPr>
              <a:t> the optimal status</a:t>
            </a:r>
          </a:p>
        </p:txBody>
      </p:sp>
      <p:cxnSp>
        <p:nvCxnSpPr>
          <p:cNvPr id="47" name="Google Shape;286;p35">
            <a:extLst>
              <a:ext uri="{FF2B5EF4-FFF2-40B4-BE49-F238E27FC236}">
                <a16:creationId xmlns:a16="http://schemas.microsoft.com/office/drawing/2014/main" id="{0D3452DF-2ADB-9F4E-8641-30ADD9424EFC}"/>
              </a:ext>
            </a:extLst>
          </p:cNvPr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293;p36">
            <a:extLst>
              <a:ext uri="{FF2B5EF4-FFF2-40B4-BE49-F238E27FC236}">
                <a16:creationId xmlns:a16="http://schemas.microsoft.com/office/drawing/2014/main" id="{699FE689-E5CC-3C43-AF02-D623075283A3}"/>
              </a:ext>
            </a:extLst>
          </p:cNvPr>
          <p:cNvSpPr txBox="1"/>
          <p:nvPr/>
        </p:nvSpPr>
        <p:spPr>
          <a:xfrm>
            <a:off x="2165359" y="179398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Model Fitting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4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4DB6C48-340D-A841-A003-17670EA8F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Modeling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Results | Insurance Product</a:t>
            </a:r>
          </a:p>
        </p:txBody>
      </p:sp>
      <p:sp>
        <p:nvSpPr>
          <p:cNvPr id="55" name="Google Shape;491;p43">
            <a:extLst>
              <a:ext uri="{FF2B5EF4-FFF2-40B4-BE49-F238E27FC236}">
                <a16:creationId xmlns:a16="http://schemas.microsoft.com/office/drawing/2014/main" id="{A9F3AB50-B537-F845-B987-1508C0FB4A2F}"/>
              </a:ext>
            </a:extLst>
          </p:cNvPr>
          <p:cNvSpPr txBox="1"/>
          <p:nvPr/>
        </p:nvSpPr>
        <p:spPr>
          <a:xfrm>
            <a:off x="11418135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7" tIns="34267" rIns="68567" bIns="34267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26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5" y="102178"/>
            <a:ext cx="1258969" cy="67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5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581;p83">
            <a:extLst>
              <a:ext uri="{FF2B5EF4-FFF2-40B4-BE49-F238E27FC236}">
                <a16:creationId xmlns:a16="http://schemas.microsoft.com/office/drawing/2014/main" id="{8C92121A-3A64-FD41-834B-11886D52FABD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18</a:t>
            </a:fld>
            <a:endParaRPr lang="en-GB" dirty="0"/>
          </a:p>
        </p:txBody>
      </p:sp>
      <p:sp>
        <p:nvSpPr>
          <p:cNvPr id="11" name="Google Shape;293;p36">
            <a:extLst>
              <a:ext uri="{FF2B5EF4-FFF2-40B4-BE49-F238E27FC236}">
                <a16:creationId xmlns:a16="http://schemas.microsoft.com/office/drawing/2014/main" id="{E9442F8A-B69E-7145-A312-E93BE9665E25}"/>
              </a:ext>
            </a:extLst>
          </p:cNvPr>
          <p:cNvSpPr txBox="1"/>
          <p:nvPr/>
        </p:nvSpPr>
        <p:spPr>
          <a:xfrm>
            <a:off x="2165359" y="179398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Model Result Summary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9" name="Google Shape;501;p44">
            <a:extLst>
              <a:ext uri="{FF2B5EF4-FFF2-40B4-BE49-F238E27FC236}">
                <a16:creationId xmlns:a16="http://schemas.microsoft.com/office/drawing/2014/main" id="{13C3650B-25D0-9144-B43A-DC665DB0F6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408;p52">
            <a:extLst>
              <a:ext uri="{FF2B5EF4-FFF2-40B4-BE49-F238E27FC236}">
                <a16:creationId xmlns:a16="http://schemas.microsoft.com/office/drawing/2014/main" id="{6F67F137-8C9F-6342-8968-63D6916724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66254"/>
              </p:ext>
            </p:extLst>
          </p:nvPr>
        </p:nvGraphicFramePr>
        <p:xfrm>
          <a:off x="1060862" y="1694070"/>
          <a:ext cx="10070275" cy="38005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3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9630">
                  <a:extLst>
                    <a:ext uri="{9D8B030D-6E8A-4147-A177-3AD203B41FA5}">
                      <a16:colId xmlns:a16="http://schemas.microsoft.com/office/drawing/2014/main" val="1199605557"/>
                    </a:ext>
                  </a:extLst>
                </a:gridCol>
                <a:gridCol w="2009630">
                  <a:extLst>
                    <a:ext uri="{9D8B030D-6E8A-4147-A177-3AD203B41FA5}">
                      <a16:colId xmlns:a16="http://schemas.microsoft.com/office/drawing/2014/main" val="2804982834"/>
                    </a:ext>
                  </a:extLst>
                </a:gridCol>
              </a:tblGrid>
              <a:tr h="6823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sz="2200" b="1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AUC (Imbalanced)</a:t>
                      </a:r>
                      <a:endParaRPr sz="2200" b="1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AUC (Balanced)</a:t>
                      </a:r>
                      <a:endParaRPr sz="2200" b="1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200" b="1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sz="2200" b="1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200" b="1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sz="2200" b="1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0.500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0.630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0.64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0.502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0.994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0.499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0.998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33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kern="12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KNN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kern="12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0.500</a:t>
                      </a:r>
                      <a:endParaRPr sz="2000" u="none" strike="noStrike" kern="1200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kern="12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0.962</a:t>
                      </a:r>
                      <a:endParaRPr sz="2000" u="none" strike="noStrike" kern="1200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kern="12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0.95</a:t>
                      </a:r>
                      <a:endParaRPr sz="2000" u="none" strike="noStrike" kern="1200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kern="1200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0.98</a:t>
                      </a:r>
                      <a:endParaRPr sz="2000" u="none" strike="noStrike" kern="1200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0.499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0.662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sz="200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Google Shape;408;p52">
            <a:extLst>
              <a:ext uri="{FF2B5EF4-FFF2-40B4-BE49-F238E27FC236}">
                <a16:creationId xmlns:a16="http://schemas.microsoft.com/office/drawing/2014/main" id="{7D6D99B7-4EB3-C642-B296-09D6A8E249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022449"/>
              </p:ext>
            </p:extLst>
          </p:nvPr>
        </p:nvGraphicFramePr>
        <p:xfrm>
          <a:off x="1060861" y="4281302"/>
          <a:ext cx="10070275" cy="678324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3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9630">
                  <a:extLst>
                    <a:ext uri="{9D8B030D-6E8A-4147-A177-3AD203B41FA5}">
                      <a16:colId xmlns:a16="http://schemas.microsoft.com/office/drawing/2014/main" val="1199605557"/>
                    </a:ext>
                  </a:extLst>
                </a:gridCol>
                <a:gridCol w="2009630">
                  <a:extLst>
                    <a:ext uri="{9D8B030D-6E8A-4147-A177-3AD203B41FA5}">
                      <a16:colId xmlns:a16="http://schemas.microsoft.com/office/drawing/2014/main" val="2804982834"/>
                    </a:ext>
                  </a:extLst>
                </a:gridCol>
              </a:tblGrid>
              <a:tr h="67832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15D1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</a:t>
                      </a:r>
                    </a:p>
                  </a:txBody>
                  <a:tcPr marL="91467" marR="91467" marT="45733" marB="4573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u="none" strike="noStrike" cap="none" dirty="0">
                          <a:solidFill>
                            <a:srgbClr val="15D1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0.500</a:t>
                      </a:r>
                      <a:endParaRPr sz="2400" b="1" u="none" strike="noStrike" cap="none" dirty="0">
                        <a:solidFill>
                          <a:srgbClr val="15D16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u="none" strike="noStrike" cap="none" dirty="0">
                          <a:solidFill>
                            <a:srgbClr val="15D1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0.962</a:t>
                      </a:r>
                      <a:endParaRPr sz="2400" b="1" u="none" strike="noStrike" cap="none" dirty="0">
                        <a:solidFill>
                          <a:srgbClr val="15D16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u="none" strike="noStrike" cap="none" dirty="0">
                          <a:solidFill>
                            <a:srgbClr val="15D1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endParaRPr sz="2400" b="1" u="none" strike="noStrike" cap="none" dirty="0">
                        <a:solidFill>
                          <a:srgbClr val="15D16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u="none" strike="noStrike" cap="none" dirty="0">
                          <a:solidFill>
                            <a:srgbClr val="15D16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</a:t>
                      </a:r>
                      <a:endParaRPr sz="2400" b="1" u="none" strike="noStrike" cap="none" dirty="0">
                        <a:solidFill>
                          <a:srgbClr val="15D16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B2E578C-CA7E-DD4F-AEA6-8D728839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Modeling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Results | Insurance Product</a:t>
            </a:r>
          </a:p>
        </p:txBody>
      </p:sp>
    </p:spTree>
    <p:extLst>
      <p:ext uri="{BB962C8B-B14F-4D97-AF65-F5344CB8AC3E}">
        <p14:creationId xmlns:p14="http://schemas.microsoft.com/office/powerpoint/2010/main" val="24930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6" y="102179"/>
            <a:ext cx="1258969" cy="67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TextBox 15"/>
          <p:cNvSpPr txBox="1"/>
          <p:nvPr/>
        </p:nvSpPr>
        <p:spPr>
          <a:xfrm>
            <a:off x="5463042" y="1146433"/>
            <a:ext cx="6965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Heatmap for Correlation</a:t>
            </a:r>
          </a:p>
        </p:txBody>
      </p:sp>
      <p:sp>
        <p:nvSpPr>
          <p:cNvPr id="18" name="TextBox 15"/>
          <p:cNvSpPr txBox="1"/>
          <p:nvPr/>
        </p:nvSpPr>
        <p:spPr>
          <a:xfrm>
            <a:off x="-99588" y="1146433"/>
            <a:ext cx="6965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Correlation</a:t>
            </a:r>
            <a:r>
              <a:rPr lang="zh-CN" altLang="en-US" sz="2000" b="1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2000" b="1" dirty="0">
                <a:latin typeface="Arial" panose="020B0604020202090204" pitchFamily="34" charset="0"/>
                <a:cs typeface="Arial" panose="020B0604020202090204" pitchFamily="34" charset="0"/>
              </a:rPr>
              <a:t>for Title Defect</a:t>
            </a:r>
            <a:endParaRPr lang="en-US" sz="20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2" name="Google Shape;408;p77"/>
          <p:cNvSpPr txBox="1"/>
          <p:nvPr/>
        </p:nvSpPr>
        <p:spPr>
          <a:xfrm>
            <a:off x="3772021" y="170033"/>
            <a:ext cx="464795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Visualization</a:t>
            </a:r>
            <a:endParaRPr sz="2400" dirty="0">
              <a:solidFill>
                <a:srgbClr val="333739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F55D9E-094F-CB43-9EB9-189EC50EC51C}"/>
              </a:ext>
            </a:extLst>
          </p:cNvPr>
          <p:cNvGrpSpPr/>
          <p:nvPr/>
        </p:nvGrpSpPr>
        <p:grpSpPr>
          <a:xfrm>
            <a:off x="6769461" y="1786761"/>
            <a:ext cx="4622929" cy="4332700"/>
            <a:chOff x="6634480" y="2005337"/>
            <a:chExt cx="4622929" cy="40813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DF0D43-FA52-F54F-8650-CD4F3634E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8" t="1276" r="3720" b="401"/>
            <a:stretch/>
          </p:blipFill>
          <p:spPr>
            <a:xfrm>
              <a:off x="6634480" y="2005337"/>
              <a:ext cx="4622929" cy="4081341"/>
            </a:xfrm>
            <a:prstGeom prst="rect">
              <a:avLst/>
            </a:prstGeom>
          </p:spPr>
        </p:pic>
        <p:sp>
          <p:nvSpPr>
            <p:cNvPr id="20" name="Google Shape;325;p48">
              <a:extLst>
                <a:ext uri="{FF2B5EF4-FFF2-40B4-BE49-F238E27FC236}">
                  <a16:creationId xmlns:a16="http://schemas.microsoft.com/office/drawing/2014/main" id="{5CD57292-377A-C945-A262-DF9F9F08E120}"/>
                </a:ext>
              </a:extLst>
            </p:cNvPr>
            <p:cNvSpPr/>
            <p:nvPr/>
          </p:nvSpPr>
          <p:spPr>
            <a:xfrm>
              <a:off x="7623809" y="2005337"/>
              <a:ext cx="384729" cy="3088477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22" name="Google Shape;581;p83">
            <a:extLst>
              <a:ext uri="{FF2B5EF4-FFF2-40B4-BE49-F238E27FC236}">
                <a16:creationId xmlns:a16="http://schemas.microsoft.com/office/drawing/2014/main" id="{74F08533-1EFD-F84F-8E29-857773B30718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19</a:t>
            </a:fld>
            <a:endParaRPr lang="en-GB" dirty="0"/>
          </a:p>
        </p:txBody>
      </p:sp>
      <p:sp>
        <p:nvSpPr>
          <p:cNvPr id="2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D8047DE-534D-ED43-A1D5-A8589338A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Modeling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Results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Insurance Product</a:t>
            </a:r>
          </a:p>
        </p:txBody>
      </p:sp>
      <p:pic>
        <p:nvPicPr>
          <p:cNvPr id="15" name="Google Shape;501;p44">
            <a:extLst>
              <a:ext uri="{FF2B5EF4-FFF2-40B4-BE49-F238E27FC236}">
                <a16:creationId xmlns:a16="http://schemas.microsoft.com/office/drawing/2014/main" id="{FC232C0E-EE87-F347-82A0-0FB979F054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Google Shape;408;p52">
            <a:extLst>
              <a:ext uri="{FF2B5EF4-FFF2-40B4-BE49-F238E27FC236}">
                <a16:creationId xmlns:a16="http://schemas.microsoft.com/office/drawing/2014/main" id="{041356A1-60ED-A34A-8C48-AAB3B4025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700431"/>
              </p:ext>
            </p:extLst>
          </p:nvPr>
        </p:nvGraphicFramePr>
        <p:xfrm>
          <a:off x="799610" y="1787889"/>
          <a:ext cx="5004000" cy="4331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9960555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80498283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06259755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0740463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</a:t>
                      </a:r>
                      <a:endParaRPr sz="800" b="1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dr_Title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Defect_Ind</a:t>
                      </a:r>
                      <a:endParaRPr lang="en-US" sz="900" b="1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X_Risk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_Score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E_MEDHH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</a:t>
                      </a: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X_PERC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_CDPD60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dr_House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_Age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TaxMarket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ValueTotal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dr_Title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Defect_Ind</a:t>
                      </a:r>
                      <a:endParaRPr lang="en-US" sz="900" b="1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-0.051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-0.044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0.036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X_Risk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_Score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-0.051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0.561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-0.867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-0.433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E_MEDHH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</a:t>
                      </a: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-0.044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0.561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-0.475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-0.364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0.147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X_PERC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_CDPD60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-0.867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-0.475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0.349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-0.130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</a:t>
                      </a:r>
                      <a:r>
                        <a:rPr lang="en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_House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_Age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0.036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-0.433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-0.364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0.348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-0.142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TaxMarket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ValueTotal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0.147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-0.130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-0.142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582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X_Vantage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_Score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0.583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-0.835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-0.457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0.156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565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X_PERC_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CDerogatory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-0.812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-0.454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0.923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-0.122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8084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dr_Owner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ship_Period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-0.022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-0.015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2319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X_Bank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ruptcy_Index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-0.033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0.766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-0.720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-0.270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4673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dr_Value</a:t>
                      </a:r>
                      <a:endParaRPr lang="en-US"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_Change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-0.0116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0.063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0.056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-0.060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0.025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67" marR="91467" marT="45733" marB="4573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476527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69447" y="1852551"/>
            <a:ext cx="4167512" cy="4214172"/>
            <a:chOff x="3713254" y="2059723"/>
            <a:chExt cx="4422985" cy="4458909"/>
          </a:xfrm>
        </p:grpSpPr>
        <p:sp>
          <p:nvSpPr>
            <p:cNvPr id="449" name="Google Shape;449;p78"/>
            <p:cNvSpPr/>
            <p:nvPr/>
          </p:nvSpPr>
          <p:spPr>
            <a:xfrm>
              <a:off x="5601720" y="3979123"/>
              <a:ext cx="1140783" cy="2539509"/>
            </a:xfrm>
            <a:custGeom>
              <a:avLst/>
              <a:gdLst/>
              <a:ahLst/>
              <a:cxnLst/>
              <a:rect l="l" t="t" r="r" b="b"/>
              <a:pathLst>
                <a:path w="679" h="1235" extrusionOk="0">
                  <a:moveTo>
                    <a:pt x="558" y="1235"/>
                  </a:moveTo>
                  <a:cubicBezTo>
                    <a:pt x="558" y="1235"/>
                    <a:pt x="455" y="806"/>
                    <a:pt x="517" y="546"/>
                  </a:cubicBezTo>
                  <a:cubicBezTo>
                    <a:pt x="580" y="285"/>
                    <a:pt x="679" y="231"/>
                    <a:pt x="669" y="191"/>
                  </a:cubicBezTo>
                  <a:cubicBezTo>
                    <a:pt x="660" y="151"/>
                    <a:pt x="609" y="170"/>
                    <a:pt x="593" y="207"/>
                  </a:cubicBezTo>
                  <a:cubicBezTo>
                    <a:pt x="577" y="243"/>
                    <a:pt x="512" y="323"/>
                    <a:pt x="451" y="310"/>
                  </a:cubicBezTo>
                  <a:cubicBezTo>
                    <a:pt x="391" y="297"/>
                    <a:pt x="375" y="49"/>
                    <a:pt x="331" y="25"/>
                  </a:cubicBezTo>
                  <a:cubicBezTo>
                    <a:pt x="287" y="0"/>
                    <a:pt x="302" y="114"/>
                    <a:pt x="319" y="214"/>
                  </a:cubicBezTo>
                  <a:cubicBezTo>
                    <a:pt x="336" y="313"/>
                    <a:pt x="252" y="258"/>
                    <a:pt x="199" y="139"/>
                  </a:cubicBezTo>
                  <a:cubicBezTo>
                    <a:pt x="146" y="20"/>
                    <a:pt x="115" y="54"/>
                    <a:pt x="110" y="71"/>
                  </a:cubicBezTo>
                  <a:cubicBezTo>
                    <a:pt x="104" y="88"/>
                    <a:pt x="225" y="300"/>
                    <a:pt x="216" y="311"/>
                  </a:cubicBezTo>
                  <a:cubicBezTo>
                    <a:pt x="208" y="321"/>
                    <a:pt x="55" y="145"/>
                    <a:pt x="40" y="150"/>
                  </a:cubicBezTo>
                  <a:cubicBezTo>
                    <a:pt x="26" y="155"/>
                    <a:pt x="0" y="169"/>
                    <a:pt x="37" y="224"/>
                  </a:cubicBezTo>
                  <a:cubicBezTo>
                    <a:pt x="73" y="280"/>
                    <a:pt x="187" y="373"/>
                    <a:pt x="180" y="388"/>
                  </a:cubicBezTo>
                  <a:cubicBezTo>
                    <a:pt x="173" y="404"/>
                    <a:pt x="78" y="319"/>
                    <a:pt x="44" y="317"/>
                  </a:cubicBezTo>
                  <a:cubicBezTo>
                    <a:pt x="9" y="315"/>
                    <a:pt x="23" y="364"/>
                    <a:pt x="85" y="408"/>
                  </a:cubicBezTo>
                  <a:cubicBezTo>
                    <a:pt x="147" y="452"/>
                    <a:pt x="298" y="501"/>
                    <a:pt x="303" y="668"/>
                  </a:cubicBezTo>
                  <a:cubicBezTo>
                    <a:pt x="308" y="835"/>
                    <a:pt x="275" y="1139"/>
                    <a:pt x="275" y="1139"/>
                  </a:cubicBezTo>
                </a:path>
              </a:pathLst>
            </a:custGeom>
            <a:solidFill>
              <a:srgbClr val="C8CED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50" name="Google Shape;450;p78"/>
            <p:cNvSpPr/>
            <p:nvPr/>
          </p:nvSpPr>
          <p:spPr>
            <a:xfrm>
              <a:off x="5601720" y="2059723"/>
              <a:ext cx="1780272" cy="1850123"/>
            </a:xfrm>
            <a:custGeom>
              <a:avLst/>
              <a:gdLst/>
              <a:ahLst/>
              <a:cxnLst/>
              <a:rect l="l" t="t" r="r" b="b"/>
              <a:pathLst>
                <a:path w="1261" h="1192" extrusionOk="0">
                  <a:moveTo>
                    <a:pt x="388" y="1185"/>
                  </a:moveTo>
                  <a:cubicBezTo>
                    <a:pt x="388" y="1185"/>
                    <a:pt x="0" y="615"/>
                    <a:pt x="659" y="0"/>
                  </a:cubicBezTo>
                  <a:cubicBezTo>
                    <a:pt x="659" y="0"/>
                    <a:pt x="1261" y="710"/>
                    <a:pt x="490" y="1192"/>
                  </a:cubicBezTo>
                  <a:cubicBezTo>
                    <a:pt x="490" y="1192"/>
                    <a:pt x="508" y="734"/>
                    <a:pt x="595" y="548"/>
                  </a:cubicBezTo>
                  <a:cubicBezTo>
                    <a:pt x="595" y="548"/>
                    <a:pt x="363" y="953"/>
                    <a:pt x="388" y="1185"/>
                  </a:cubicBez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51" name="Google Shape;451;p78"/>
            <p:cNvSpPr/>
            <p:nvPr/>
          </p:nvSpPr>
          <p:spPr>
            <a:xfrm>
              <a:off x="6504198" y="2896520"/>
              <a:ext cx="1632041" cy="1850123"/>
            </a:xfrm>
            <a:custGeom>
              <a:avLst/>
              <a:gdLst/>
              <a:ahLst/>
              <a:cxnLst/>
              <a:rect l="l" t="t" r="r" b="b"/>
              <a:pathLst>
                <a:path w="933" h="915" extrusionOk="0">
                  <a:moveTo>
                    <a:pt x="0" y="502"/>
                  </a:moveTo>
                  <a:cubicBezTo>
                    <a:pt x="0" y="502"/>
                    <a:pt x="238" y="0"/>
                    <a:pt x="933" y="207"/>
                  </a:cubicBezTo>
                  <a:cubicBezTo>
                    <a:pt x="933" y="207"/>
                    <a:pt x="686" y="915"/>
                    <a:pt x="37" y="576"/>
                  </a:cubicBezTo>
                  <a:cubicBezTo>
                    <a:pt x="37" y="576"/>
                    <a:pt x="362" y="402"/>
                    <a:pt x="527" y="386"/>
                  </a:cubicBezTo>
                  <a:cubicBezTo>
                    <a:pt x="527" y="386"/>
                    <a:pt x="151" y="390"/>
                    <a:pt x="0" y="502"/>
                  </a:cubicBezTo>
                  <a:close/>
                </a:path>
              </a:pathLst>
            </a:custGeom>
            <a:solidFill>
              <a:srgbClr val="B6E2B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52" name="Google Shape;452;p78"/>
            <p:cNvSpPr/>
            <p:nvPr/>
          </p:nvSpPr>
          <p:spPr>
            <a:xfrm>
              <a:off x="3713254" y="3285201"/>
              <a:ext cx="1905467" cy="1797645"/>
            </a:xfrm>
            <a:custGeom>
              <a:avLst/>
              <a:gdLst/>
              <a:ahLst/>
              <a:cxnLst/>
              <a:rect l="l" t="t" r="r" b="b"/>
              <a:pathLst>
                <a:path w="970" h="1025" extrusionOk="0">
                  <a:moveTo>
                    <a:pt x="966" y="703"/>
                  </a:moveTo>
                  <a:cubicBezTo>
                    <a:pt x="966" y="703"/>
                    <a:pt x="507" y="1025"/>
                    <a:pt x="0" y="498"/>
                  </a:cubicBezTo>
                  <a:cubicBezTo>
                    <a:pt x="0" y="498"/>
                    <a:pt x="568" y="0"/>
                    <a:pt x="970" y="620"/>
                  </a:cubicBezTo>
                  <a:cubicBezTo>
                    <a:pt x="970" y="620"/>
                    <a:pt x="598" y="611"/>
                    <a:pt x="445" y="543"/>
                  </a:cubicBezTo>
                  <a:cubicBezTo>
                    <a:pt x="445" y="543"/>
                    <a:pt x="778" y="726"/>
                    <a:pt x="966" y="703"/>
                  </a:cubicBezTo>
                  <a:close/>
                </a:path>
              </a:pathLst>
            </a:custGeom>
            <a:solidFill>
              <a:srgbClr val="15D16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53" name="Google Shape;453;p78"/>
            <p:cNvSpPr/>
            <p:nvPr/>
          </p:nvSpPr>
          <p:spPr>
            <a:xfrm>
              <a:off x="4847474" y="2255210"/>
              <a:ext cx="1359282" cy="1797645"/>
            </a:xfrm>
            <a:custGeom>
              <a:avLst/>
              <a:gdLst/>
              <a:ahLst/>
              <a:cxnLst/>
              <a:rect l="l" t="t" r="r" b="b"/>
              <a:pathLst>
                <a:path w="968" h="1009" extrusionOk="0">
                  <a:moveTo>
                    <a:pt x="594" y="1009"/>
                  </a:moveTo>
                  <a:cubicBezTo>
                    <a:pt x="594" y="1009"/>
                    <a:pt x="0" y="806"/>
                    <a:pt x="142" y="0"/>
                  </a:cubicBezTo>
                  <a:cubicBezTo>
                    <a:pt x="142" y="0"/>
                    <a:pt x="968" y="186"/>
                    <a:pt x="671" y="958"/>
                  </a:cubicBezTo>
                  <a:cubicBezTo>
                    <a:pt x="671" y="958"/>
                    <a:pt x="435" y="615"/>
                    <a:pt x="395" y="433"/>
                  </a:cubicBezTo>
                  <a:cubicBezTo>
                    <a:pt x="395" y="433"/>
                    <a:pt x="449" y="854"/>
                    <a:pt x="594" y="1009"/>
                  </a:cubicBezTo>
                  <a:close/>
                </a:path>
              </a:pathLst>
            </a:custGeom>
            <a:solidFill>
              <a:srgbClr val="8ACC8A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454" name="Google Shape;454;p78"/>
          <p:cNvGrpSpPr/>
          <p:nvPr/>
        </p:nvGrpSpPr>
        <p:grpSpPr>
          <a:xfrm>
            <a:off x="8704177" y="1334070"/>
            <a:ext cx="1475766" cy="2188493"/>
            <a:chOff x="634754" y="1107702"/>
            <a:chExt cx="1367463" cy="2056340"/>
          </a:xfrm>
        </p:grpSpPr>
        <p:pic>
          <p:nvPicPr>
            <p:cNvPr id="455" name="Google Shape;455;p78"/>
            <p:cNvPicPr preferRelativeResize="0"/>
            <p:nvPr/>
          </p:nvPicPr>
          <p:blipFill rotWithShape="1">
            <a:blip r:embed="rId3"/>
            <a:srcRect r="-2" b="15915"/>
            <a:stretch>
              <a:fillRect/>
            </a:stretch>
          </p:blipFill>
          <p:spPr>
            <a:xfrm>
              <a:off x="634754" y="1107702"/>
              <a:ext cx="1348453" cy="17427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56" name="Google Shape;456;p78"/>
            <p:cNvSpPr/>
            <p:nvPr/>
          </p:nvSpPr>
          <p:spPr>
            <a:xfrm>
              <a:off x="656717" y="2897042"/>
              <a:ext cx="1345500" cy="267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-GB" sz="1600" b="1" dirty="0">
                  <a:solidFill>
                    <a:srgbClr val="0E3608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Tong Qi</a:t>
              </a:r>
              <a:endParaRPr sz="16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457" name="Google Shape;457;p78"/>
          <p:cNvSpPr txBox="1"/>
          <p:nvPr/>
        </p:nvSpPr>
        <p:spPr>
          <a:xfrm>
            <a:off x="8496711" y="807488"/>
            <a:ext cx="1914400" cy="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9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Team Leader</a:t>
            </a:r>
            <a:endParaRPr sz="19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58" name="Google Shape;458;p78"/>
          <p:cNvPicPr preferRelativeResize="0"/>
          <p:nvPr/>
        </p:nvPicPr>
        <p:blipFill rotWithShape="1">
          <a:blip r:embed="rId4"/>
          <a:srcRect l="19329" t="8137" r="12272"/>
          <a:stretch>
            <a:fillRect/>
          </a:stretch>
        </p:blipFill>
        <p:spPr>
          <a:xfrm>
            <a:off x="272632" y="1335264"/>
            <a:ext cx="1438641" cy="1850123"/>
          </a:xfrm>
          <a:prstGeom prst="rect">
            <a:avLst/>
          </a:prstGeom>
          <a:solidFill>
            <a:schemeClr val="accent1"/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9" name="Google Shape;459;p78"/>
          <p:cNvSpPr/>
          <p:nvPr/>
        </p:nvSpPr>
        <p:spPr>
          <a:xfrm>
            <a:off x="326906" y="3229170"/>
            <a:ext cx="1322176" cy="25083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b="1" dirty="0" err="1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Xueyi</a:t>
            </a:r>
            <a:r>
              <a:rPr lang="en-GB" sz="1600" b="1" dirty="0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Wu</a:t>
            </a:r>
            <a:endParaRPr sz="14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pSp>
        <p:nvGrpSpPr>
          <p:cNvPr id="460" name="Google Shape;460;p78"/>
          <p:cNvGrpSpPr/>
          <p:nvPr/>
        </p:nvGrpSpPr>
        <p:grpSpPr>
          <a:xfrm>
            <a:off x="1858493" y="1334070"/>
            <a:ext cx="1588239" cy="2148768"/>
            <a:chOff x="4740729" y="1008964"/>
            <a:chExt cx="2055996" cy="2980140"/>
          </a:xfrm>
        </p:grpSpPr>
        <p:pic>
          <p:nvPicPr>
            <p:cNvPr id="461" name="Google Shape;461;p78"/>
            <p:cNvPicPr preferRelativeResize="0"/>
            <p:nvPr/>
          </p:nvPicPr>
          <p:blipFill rotWithShape="1">
            <a:blip r:embed="rId5"/>
            <a:srcRect l="7719" r="12071"/>
            <a:stretch>
              <a:fillRect/>
            </a:stretch>
          </p:blipFill>
          <p:spPr>
            <a:xfrm>
              <a:off x="4742672" y="1008964"/>
              <a:ext cx="1883841" cy="25659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62" name="Google Shape;462;p78"/>
            <p:cNvSpPr/>
            <p:nvPr/>
          </p:nvSpPr>
          <p:spPr>
            <a:xfrm>
              <a:off x="4740729" y="3651753"/>
              <a:ext cx="2055996" cy="33735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-GB" sz="1600" b="1" dirty="0" err="1">
                  <a:solidFill>
                    <a:srgbClr val="0E3608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Xinzhu</a:t>
              </a:r>
              <a:r>
                <a:rPr lang="en-GB" sz="1600" b="1" dirty="0">
                  <a:solidFill>
                    <a:srgbClr val="0E3608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 Liu</a:t>
              </a:r>
              <a:endParaRPr sz="14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pic>
        <p:nvPicPr>
          <p:cNvPr id="463" name="Google Shape;463;p78"/>
          <p:cNvPicPr preferRelativeResize="0"/>
          <p:nvPr/>
        </p:nvPicPr>
        <p:blipFill rotWithShape="1">
          <a:blip r:embed="rId6"/>
          <a:srcRect l="9304" r="11905"/>
          <a:stretch>
            <a:fillRect/>
          </a:stretch>
        </p:blipFill>
        <p:spPr>
          <a:xfrm>
            <a:off x="3468388" y="1334070"/>
            <a:ext cx="1455251" cy="1844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4" name="Google Shape;464;p78"/>
          <p:cNvSpPr/>
          <p:nvPr/>
        </p:nvSpPr>
        <p:spPr>
          <a:xfrm>
            <a:off x="3466804" y="3239598"/>
            <a:ext cx="1530523" cy="23755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b="1" dirty="0" err="1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Yujie</a:t>
            </a:r>
            <a:r>
              <a:rPr lang="en-GB" sz="1600" b="1" dirty="0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Xiang</a:t>
            </a:r>
            <a:endParaRPr sz="16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65" name="Google Shape;465;p78"/>
          <p:cNvSpPr txBox="1"/>
          <p:nvPr/>
        </p:nvSpPr>
        <p:spPr>
          <a:xfrm>
            <a:off x="119902" y="807488"/>
            <a:ext cx="2467717" cy="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9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Technical Analyst</a:t>
            </a:r>
            <a:endParaRPr sz="19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67" name="Google Shape;467;p78"/>
          <p:cNvPicPr preferRelativeResize="0"/>
          <p:nvPr/>
        </p:nvPicPr>
        <p:blipFill rotWithShape="1">
          <a:blip r:embed="rId7"/>
          <a:srcRect l="12180" r="9029"/>
          <a:stretch>
            <a:fillRect/>
          </a:stretch>
        </p:blipFill>
        <p:spPr>
          <a:xfrm>
            <a:off x="243969" y="4102391"/>
            <a:ext cx="1627391" cy="206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8" name="Google Shape;468;p78"/>
          <p:cNvSpPr/>
          <p:nvPr/>
        </p:nvSpPr>
        <p:spPr>
          <a:xfrm>
            <a:off x="261742" y="6231187"/>
            <a:ext cx="1588239" cy="2615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b="1" dirty="0" err="1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Minqian</a:t>
            </a:r>
            <a:r>
              <a:rPr lang="en-GB" sz="1600" b="1" dirty="0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Jiang</a:t>
            </a:r>
            <a:endParaRPr sz="16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69" name="Google Shape;469;p78"/>
          <p:cNvPicPr preferRelativeResize="0"/>
          <p:nvPr/>
        </p:nvPicPr>
        <p:blipFill rotWithShape="1">
          <a:blip r:embed="rId8"/>
          <a:srcRect b="15281"/>
          <a:stretch>
            <a:fillRect/>
          </a:stretch>
        </p:blipFill>
        <p:spPr>
          <a:xfrm>
            <a:off x="2237884" y="4102391"/>
            <a:ext cx="1627391" cy="206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0" name="Google Shape;470;p78"/>
          <p:cNvSpPr/>
          <p:nvPr/>
        </p:nvSpPr>
        <p:spPr>
          <a:xfrm>
            <a:off x="2257460" y="6261115"/>
            <a:ext cx="1588237" cy="23755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b="1" dirty="0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Yi Xing</a:t>
            </a:r>
            <a:endParaRPr sz="16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71" name="Google Shape;471;p78"/>
          <p:cNvSpPr txBox="1"/>
          <p:nvPr/>
        </p:nvSpPr>
        <p:spPr>
          <a:xfrm>
            <a:off x="119902" y="3580193"/>
            <a:ext cx="2743995" cy="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9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Quality Control Analyst</a:t>
            </a:r>
            <a:endParaRPr sz="19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73" name="Google Shape;473;p78"/>
          <p:cNvPicPr preferRelativeResize="0"/>
          <p:nvPr/>
        </p:nvPicPr>
        <p:blipFill rotWithShape="1">
          <a:blip r:embed="rId9"/>
          <a:srcRect l="16752" r="4413"/>
          <a:stretch>
            <a:fillRect/>
          </a:stretch>
        </p:blipFill>
        <p:spPr>
          <a:xfrm>
            <a:off x="6819662" y="4093451"/>
            <a:ext cx="1587552" cy="206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4" name="Google Shape;474;p78"/>
          <p:cNvPicPr preferRelativeResize="0"/>
          <p:nvPr/>
        </p:nvPicPr>
        <p:blipFill rotWithShape="1">
          <a:blip r:embed="rId10"/>
          <a:srcRect t="3637" b="7606"/>
          <a:stretch>
            <a:fillRect/>
          </a:stretch>
        </p:blipFill>
        <p:spPr>
          <a:xfrm>
            <a:off x="10336095" y="4090199"/>
            <a:ext cx="1587552" cy="206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5" name="Google Shape;475;p78"/>
          <p:cNvSpPr/>
          <p:nvPr/>
        </p:nvSpPr>
        <p:spPr>
          <a:xfrm>
            <a:off x="10278779" y="6204367"/>
            <a:ext cx="1794000" cy="30866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b="1" dirty="0" err="1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Wenqian</a:t>
            </a:r>
            <a:r>
              <a:rPr lang="en-GB" sz="1600" b="1" dirty="0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Liu</a:t>
            </a:r>
            <a:endParaRPr sz="14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76" name="Google Shape;476;p78"/>
          <p:cNvPicPr preferRelativeResize="0"/>
          <p:nvPr/>
        </p:nvPicPr>
        <p:blipFill rotWithShape="1">
          <a:blip r:embed="rId11"/>
          <a:srcRect b="4498"/>
          <a:stretch>
            <a:fillRect/>
          </a:stretch>
        </p:blipFill>
        <p:spPr>
          <a:xfrm>
            <a:off x="8583371" y="4093451"/>
            <a:ext cx="1587553" cy="206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7" name="Google Shape;477;p78"/>
          <p:cNvSpPr/>
          <p:nvPr/>
        </p:nvSpPr>
        <p:spPr>
          <a:xfrm>
            <a:off x="8620678" y="6221981"/>
            <a:ext cx="1449847" cy="27993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b="1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Fanya Weng</a:t>
            </a:r>
            <a:endParaRPr sz="1600" b="1">
              <a:solidFill>
                <a:srgbClr val="0E3608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78" name="Google Shape;478;p78"/>
          <p:cNvSpPr txBox="1"/>
          <p:nvPr/>
        </p:nvSpPr>
        <p:spPr>
          <a:xfrm>
            <a:off x="10225090" y="3538244"/>
            <a:ext cx="1834400" cy="4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9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Visual Analyst</a:t>
            </a:r>
            <a:endParaRPr sz="19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9" name="Google Shape;581;p83"/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2</a:t>
            </a:fld>
            <a:endParaRPr lang="en-GB" dirty="0"/>
          </a:p>
        </p:txBody>
      </p:sp>
      <p:sp>
        <p:nvSpPr>
          <p:cNvPr id="43" name="Google Shape;475;p78"/>
          <p:cNvSpPr/>
          <p:nvPr/>
        </p:nvSpPr>
        <p:spPr>
          <a:xfrm>
            <a:off x="6792374" y="6207617"/>
            <a:ext cx="1692730" cy="30866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600" b="1" dirty="0" err="1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Yimin</a:t>
            </a:r>
            <a:r>
              <a:rPr lang="en-GB" sz="1600" b="1" dirty="0">
                <a:solidFill>
                  <a:srgbClr val="0E360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Wang</a:t>
            </a:r>
            <a:endParaRPr sz="14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4" name="Google Shape;502;p80"/>
          <p:cNvPicPr preferRelativeResize="0"/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6034" y1="52000" x2="56034" y2="52000"/>
                        <a14:foregroundMark x1="53879" y1="61600" x2="53879" y2="61600"/>
                        <a14:foregroundMark x1="70259" y1="61600" x2="70259" y2="61600"/>
                        <a14:foregroundMark x1="80172" y1="65600" x2="80172" y2="65600"/>
                        <a14:foregroundMark x1="26724" y1="57600" x2="26724" y2="57600"/>
                        <a14:foregroundMark x1="15948" y1="56000" x2="15948" y2="56000"/>
                        <a14:foregroundMark x1="13793" y1="52000" x2="13793" y2="52000"/>
                        <a14:foregroundMark x1="55172" y1="33600" x2="55172" y2="33600"/>
                        <a14:foregroundMark x1="53017" y1="32000" x2="53017" y2="32000"/>
                        <a14:backgroundMark x1="10776" y1="60000" x2="10776" y2="60000"/>
                        <a14:backgroundMark x1="11638" y1="61600" x2="11638" y2="61600"/>
                        <a14:backgroundMark x1="11638" y1="61600" x2="11638" y2="61600"/>
                        <a14:backgroundMark x1="10776" y1="61600" x2="10776" y2="61600"/>
                        <a14:backgroundMark x1="7759" y1="56000" x2="7759" y2="56000"/>
                        <a14:backgroundMark x1="14655" y1="75200" x2="14655" y2="75200"/>
                        <a14:backgroundMark x1="15948" y1="57600" x2="15948" y2="576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08;p77"/>
          <p:cNvSpPr txBox="1"/>
          <p:nvPr/>
        </p:nvSpPr>
        <p:spPr>
          <a:xfrm>
            <a:off x="3772021" y="170033"/>
            <a:ext cx="464795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</a:t>
            </a:r>
            <a:r>
              <a:rPr lang="en-US" sz="3600" b="1" dirty="0" err="1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Aleators</a:t>
            </a:r>
            <a:endParaRPr sz="2400" dirty="0">
              <a:solidFill>
                <a:srgbClr val="333739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46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" name="Google Shape;501;p44">
            <a:extLst>
              <a:ext uri="{FF2B5EF4-FFF2-40B4-BE49-F238E27FC236}">
                <a16:creationId xmlns:a16="http://schemas.microsoft.com/office/drawing/2014/main" id="{6099C655-3B0D-784B-B078-CE62BBA04558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422167" y="1700764"/>
            <a:ext cx="5336775" cy="364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GB" sz="1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Definition:</a:t>
            </a:r>
            <a:r>
              <a:rPr lang="zh-CN" altLang="en-US" sz="1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Total market value</a:t>
            </a:r>
            <a:r>
              <a:rPr lang="en-GB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of</a:t>
            </a:r>
            <a:r>
              <a:rPr lang="en-GB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the</a:t>
            </a:r>
            <a:r>
              <a:rPr lang="en-GB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property</a:t>
            </a:r>
            <a:endParaRPr sz="1600" dirty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6" y="102179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438458" y="1068693"/>
            <a:ext cx="5673833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Example: </a:t>
            </a:r>
            <a:r>
              <a:rPr lang="en-US" b="1" dirty="0" err="1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TaxMarketValueTotal</a:t>
            </a:r>
            <a:r>
              <a:rPr lang="zh-CN" altLang="en-US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altLang="zh-CN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(</a:t>
            </a:r>
            <a:r>
              <a:rPr lang="en-US" altLang="zh-CN" b="1" dirty="0" err="1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Coef</a:t>
            </a:r>
            <a:r>
              <a:rPr lang="en-US" altLang="zh-CN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: 0.0049)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roup 1"/>
          <p:cNvGrpSpPr/>
          <p:nvPr/>
        </p:nvGrpSpPr>
        <p:grpSpPr>
          <a:xfrm>
            <a:off x="422281" y="3569855"/>
            <a:ext cx="5673719" cy="2678910"/>
            <a:chOff x="422167" y="3036007"/>
            <a:chExt cx="5039079" cy="2678910"/>
          </a:xfrm>
        </p:grpSpPr>
        <p:sp>
          <p:nvSpPr>
            <p:cNvPr id="194" name="Google Shape;194;p30"/>
            <p:cNvSpPr txBox="1"/>
            <p:nvPr/>
          </p:nvSpPr>
          <p:spPr>
            <a:xfrm>
              <a:off x="422167" y="3036007"/>
              <a:ext cx="4978823" cy="40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100"/>
              </a:pPr>
              <a:r>
                <a:rPr lang="en-GB" b="1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Findings:</a:t>
              </a:r>
              <a:endParaRPr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167" y="3406593"/>
              <a:ext cx="503907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Amount within 0 - 50k tend to have the highest title defect risk</a:t>
              </a:r>
            </a:p>
            <a:p>
              <a:pPr marL="381000" indent="-381000">
                <a:buFont typeface="Arial" panose="020B0604020202090204" pitchFamily="34" charset="0"/>
                <a:buChar char="•"/>
              </a:pPr>
              <a:endParaRPr lang="en-US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From 0 to 1 million, the higher the market value, the lower the title defect risk</a:t>
              </a:r>
            </a:p>
            <a:p>
              <a:pPr marL="381000" indent="-381000">
                <a:buFont typeface="Arial" panose="020B0604020202090204" pitchFamily="34" charset="0"/>
                <a:buChar char="•"/>
              </a:pPr>
              <a:endParaRPr lang="en-US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For the property with market value above 1 million,</a:t>
              </a:r>
              <a:r>
                <a:rPr lang="en-US" sz="1600" dirty="0">
                  <a:effectLst/>
                  <a:latin typeface="Arial" panose="020B0604020202090204" pitchFamily="34" charset="0"/>
                  <a:cs typeface="Arial" panose="020B0604020202090204" pitchFamily="34" charset="0"/>
                </a:rPr>
                <a:t> it turns out high risk since the extremely high amount may contains more potential risk and interrupt the transaction</a:t>
              </a: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 </a:t>
              </a:r>
              <a:endParaRPr lang="en-US" sz="1600" dirty="0">
                <a:highlight>
                  <a:srgbClr val="FFFF00"/>
                </a:highlight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20" name="Google Shape;408;p77"/>
          <p:cNvSpPr txBox="1"/>
          <p:nvPr/>
        </p:nvSpPr>
        <p:spPr>
          <a:xfrm>
            <a:off x="670097" y="209133"/>
            <a:ext cx="1017768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 Deeper Look Into </a:t>
            </a:r>
            <a:r>
              <a:rPr lang="en-US" sz="3200" b="1" dirty="0" err="1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TaxMarketValueTotal</a:t>
            </a:r>
            <a:endParaRPr sz="3200" dirty="0">
              <a:solidFill>
                <a:srgbClr val="333739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3" name="Google Shape;186;p30"/>
          <p:cNvSpPr txBox="1"/>
          <p:nvPr/>
        </p:nvSpPr>
        <p:spPr>
          <a:xfrm>
            <a:off x="422168" y="2259577"/>
            <a:ext cx="5164246" cy="130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Possible Drivers: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The property with high market value represents the household has considerable income which ensure the success of transaction</a:t>
            </a:r>
            <a:endParaRPr lang="en-US" sz="1600" dirty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6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44064-B9DF-47DE-AFA4-00515B66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847" y="1011329"/>
            <a:ext cx="5641841" cy="337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C8A91-1481-4B1E-A669-03683D2AF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987" y="4384117"/>
            <a:ext cx="4283559" cy="1867192"/>
          </a:xfrm>
          <a:prstGeom prst="rect">
            <a:avLst/>
          </a:prstGeom>
        </p:spPr>
      </p:pic>
      <p:sp>
        <p:nvSpPr>
          <p:cNvPr id="16" name="Google Shape;581;p83">
            <a:extLst>
              <a:ext uri="{FF2B5EF4-FFF2-40B4-BE49-F238E27FC236}">
                <a16:creationId xmlns:a16="http://schemas.microsoft.com/office/drawing/2014/main" id="{ADDAD7C3-E16F-824D-8587-F24FDBDB3BFA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20</a:t>
            </a:fld>
            <a:endParaRPr lang="en-GB" dirty="0"/>
          </a:p>
        </p:txBody>
      </p:sp>
      <p:pic>
        <p:nvPicPr>
          <p:cNvPr id="18" name="Google Shape;501;p44">
            <a:extLst>
              <a:ext uri="{FF2B5EF4-FFF2-40B4-BE49-F238E27FC236}">
                <a16:creationId xmlns:a16="http://schemas.microsoft.com/office/drawing/2014/main" id="{0FF8B3B9-0B7C-444E-9C43-B0A0C48F7B3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0D4E8FB-4AAF-B848-B3D0-95CE40155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Modeling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Results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Insurance Product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6" y="102179"/>
            <a:ext cx="1258969" cy="67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roup 1"/>
          <p:cNvGrpSpPr/>
          <p:nvPr/>
        </p:nvGrpSpPr>
        <p:grpSpPr>
          <a:xfrm>
            <a:off x="422167" y="3392424"/>
            <a:ext cx="6274697" cy="2919200"/>
            <a:chOff x="422166" y="3102720"/>
            <a:chExt cx="5336775" cy="2919200"/>
          </a:xfrm>
        </p:grpSpPr>
        <p:sp>
          <p:nvSpPr>
            <p:cNvPr id="194" name="Google Shape;194;p30"/>
            <p:cNvSpPr txBox="1"/>
            <p:nvPr/>
          </p:nvSpPr>
          <p:spPr>
            <a:xfrm>
              <a:off x="422166" y="3102720"/>
              <a:ext cx="533677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100"/>
              </a:pPr>
              <a:r>
                <a:rPr lang="en-GB" b="1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Findings:</a:t>
              </a:r>
              <a:endParaRPr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2167" y="3468585"/>
              <a:ext cx="4679954" cy="2553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Years within 100 - 200 tend to have the highest title defect risk</a:t>
              </a:r>
            </a:p>
            <a:p>
              <a:pPr marL="381000" indent="-381000">
                <a:buFont typeface="Arial" panose="020B0604020202090204" pitchFamily="34" charset="0"/>
                <a:buChar char="•"/>
              </a:pPr>
              <a:endParaRPr lang="en-US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From 0 to 200 years, the older the house, the higher the title defect risk</a:t>
              </a:r>
            </a:p>
            <a:p>
              <a:pPr marL="381000" indent="-381000">
                <a:buFont typeface="Arial" panose="020B0604020202090204" pitchFamily="34" charset="0"/>
                <a:buChar char="•"/>
              </a:pPr>
              <a:endParaRPr lang="en-US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For the house age longer than 200 years, the risk may be lower because the lifetime is too long to consider for the transaction, and it only act as a small part of the data population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2524" t="856" r="2212" b="2166"/>
          <a:stretch>
            <a:fillRect/>
          </a:stretch>
        </p:blipFill>
        <p:spPr>
          <a:xfrm>
            <a:off x="6267390" y="1235939"/>
            <a:ext cx="5502442" cy="2983832"/>
          </a:xfrm>
          <a:prstGeom prst="rect">
            <a:avLst/>
          </a:prstGeom>
        </p:spPr>
      </p:pic>
      <p:sp>
        <p:nvSpPr>
          <p:cNvPr id="24" name="Google Shape;186;p30"/>
          <p:cNvSpPr txBox="1"/>
          <p:nvPr/>
        </p:nvSpPr>
        <p:spPr>
          <a:xfrm>
            <a:off x="422167" y="2259577"/>
            <a:ext cx="5336775" cy="130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Possible Drivers: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House’s lifetime determines house quality, the property may incur unexpected accidents as time goes by</a:t>
            </a:r>
            <a:endParaRPr lang="en-US" sz="1465" dirty="0"/>
          </a:p>
        </p:txBody>
      </p:sp>
      <p:sp>
        <p:nvSpPr>
          <p:cNvPr id="26" name="Google Shape;186;p30"/>
          <p:cNvSpPr txBox="1"/>
          <p:nvPr/>
        </p:nvSpPr>
        <p:spPr>
          <a:xfrm>
            <a:off x="422167" y="1700764"/>
            <a:ext cx="5336775" cy="364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Definition:</a:t>
            </a:r>
            <a:r>
              <a:rPr lang="en-US" altLang="zh-CN" sz="1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  <a:r>
              <a:rPr lang="en-US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Age of the house </a:t>
            </a:r>
            <a:endParaRPr lang="en-US" sz="2000" dirty="0"/>
          </a:p>
          <a:p>
            <a:pPr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00" dirty="0"/>
          </a:p>
        </p:txBody>
      </p:sp>
      <p:sp>
        <p:nvSpPr>
          <p:cNvPr id="30" name="Google Shape;193;p30"/>
          <p:cNvSpPr txBox="1"/>
          <p:nvPr/>
        </p:nvSpPr>
        <p:spPr>
          <a:xfrm>
            <a:off x="438791" y="1066612"/>
            <a:ext cx="5673833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Example: </a:t>
            </a:r>
            <a:r>
              <a:rPr lang="en-US" b="1" dirty="0" err="1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dr_House_Age</a:t>
            </a:r>
            <a:r>
              <a:rPr lang="en-US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(</a:t>
            </a:r>
            <a:r>
              <a:rPr lang="en-US" b="1" dirty="0" err="1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Coef</a:t>
            </a:r>
            <a:r>
              <a:rPr lang="en-US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: 0.0355)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53140-47F1-4C01-A94B-EC9C797CE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620" y="4641915"/>
            <a:ext cx="3879982" cy="1433457"/>
          </a:xfrm>
          <a:prstGeom prst="rect">
            <a:avLst/>
          </a:prstGeom>
        </p:spPr>
      </p:pic>
      <p:sp>
        <p:nvSpPr>
          <p:cNvPr id="15" name="Google Shape;581;p83">
            <a:extLst>
              <a:ext uri="{FF2B5EF4-FFF2-40B4-BE49-F238E27FC236}">
                <a16:creationId xmlns:a16="http://schemas.microsoft.com/office/drawing/2014/main" id="{5843F724-C887-5A45-8675-13BABF73BE73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21</a:t>
            </a:fld>
            <a:endParaRPr lang="en-GB" dirty="0"/>
          </a:p>
        </p:txBody>
      </p:sp>
      <p:pic>
        <p:nvPicPr>
          <p:cNvPr id="18" name="Google Shape;501;p44">
            <a:extLst>
              <a:ext uri="{FF2B5EF4-FFF2-40B4-BE49-F238E27FC236}">
                <a16:creationId xmlns:a16="http://schemas.microsoft.com/office/drawing/2014/main" id="{411BE684-9DC8-5B4E-BC1E-519FEAA44A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08;p77">
            <a:extLst>
              <a:ext uri="{FF2B5EF4-FFF2-40B4-BE49-F238E27FC236}">
                <a16:creationId xmlns:a16="http://schemas.microsoft.com/office/drawing/2014/main" id="{E8F9D8C7-F7F3-444B-A93B-29DFA5944D00}"/>
              </a:ext>
            </a:extLst>
          </p:cNvPr>
          <p:cNvSpPr txBox="1"/>
          <p:nvPr/>
        </p:nvSpPr>
        <p:spPr>
          <a:xfrm>
            <a:off x="670097" y="209133"/>
            <a:ext cx="1017768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 Deeper Look Into </a:t>
            </a:r>
            <a:r>
              <a:rPr lang="en-US" sz="3200" b="1" dirty="0" err="1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dr_House_Age</a:t>
            </a:r>
            <a:endParaRPr sz="3200" dirty="0">
              <a:solidFill>
                <a:srgbClr val="333739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E555E1F-D774-0142-8ED1-F035AE6EB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Modeling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Results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Insurance Product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6" y="102179"/>
            <a:ext cx="1258969" cy="67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roup 1"/>
          <p:cNvGrpSpPr/>
          <p:nvPr/>
        </p:nvGrpSpPr>
        <p:grpSpPr>
          <a:xfrm>
            <a:off x="422167" y="3627325"/>
            <a:ext cx="6274697" cy="2674189"/>
            <a:chOff x="422166" y="3102720"/>
            <a:chExt cx="5336775" cy="2674189"/>
          </a:xfrm>
        </p:grpSpPr>
        <p:sp>
          <p:nvSpPr>
            <p:cNvPr id="194" name="Google Shape;194;p30"/>
            <p:cNvSpPr txBox="1"/>
            <p:nvPr/>
          </p:nvSpPr>
          <p:spPr>
            <a:xfrm>
              <a:off x="422166" y="3102720"/>
              <a:ext cx="533677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100"/>
              </a:pPr>
              <a:r>
                <a:rPr lang="en-GB" b="1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Findings:</a:t>
              </a:r>
              <a:endParaRPr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2167" y="3468585"/>
              <a:ext cx="445242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Households with income between 0-30k tend to have the highest title defect risk</a:t>
              </a:r>
            </a:p>
            <a:p>
              <a:pPr marL="381000" indent="-381000">
                <a:buFont typeface="Arial" panose="020B0604020202090204" pitchFamily="34" charset="0"/>
                <a:buChar char="•"/>
              </a:pPr>
              <a:endParaRPr lang="en-US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The higher the income, the lower the title defect risk</a:t>
              </a:r>
            </a:p>
            <a:p>
              <a:pPr marL="381000" indent="-381000">
                <a:buFont typeface="Arial" panose="020B0604020202090204" pitchFamily="34" charset="0"/>
                <a:buChar char="•"/>
              </a:pPr>
              <a:endParaRPr lang="en-US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Arial" panose="020B0604020202090204" pitchFamily="34" charset="0"/>
                  <a:cs typeface="Arial" panose="020B0604020202090204" pitchFamily="34" charset="0"/>
                </a:rPr>
                <a:t>Most households in the sample dataset are in mid-level income, which indicates the target customer for the company</a:t>
              </a:r>
            </a:p>
            <a:p>
              <a:pPr marL="381000" indent="-381000">
                <a:buFont typeface="Arial" panose="020B0604020202090204" pitchFamily="34" charset="0"/>
                <a:buChar char="•"/>
              </a:pPr>
              <a:endParaRPr lang="en-US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24" name="Google Shape;186;p30"/>
          <p:cNvSpPr txBox="1"/>
          <p:nvPr/>
        </p:nvSpPr>
        <p:spPr>
          <a:xfrm>
            <a:off x="422167" y="2259577"/>
            <a:ext cx="5336775" cy="13067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Possible Drivers: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8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 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Higher income generally results in lower risk of title defect as there would be less incentive to exhibit behavior that could induce a title to become dirty</a:t>
            </a:r>
            <a:r>
              <a:rPr lang="en-US" altLang="zh-CN" sz="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</a:t>
            </a:r>
          </a:p>
        </p:txBody>
      </p:sp>
      <p:sp>
        <p:nvSpPr>
          <p:cNvPr id="26" name="Google Shape;186;p30"/>
          <p:cNvSpPr txBox="1"/>
          <p:nvPr/>
        </p:nvSpPr>
        <p:spPr>
          <a:xfrm>
            <a:off x="422167" y="1700764"/>
            <a:ext cx="5336775" cy="3646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00" b="1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Definition: </a:t>
            </a:r>
            <a:r>
              <a:rPr lang="en-US" sz="16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Median household Income</a:t>
            </a:r>
            <a:endParaRPr lang="en-US" sz="1600" dirty="0"/>
          </a:p>
        </p:txBody>
      </p:sp>
      <p:sp>
        <p:nvSpPr>
          <p:cNvPr id="30" name="Google Shape;193;p30"/>
          <p:cNvSpPr txBox="1"/>
          <p:nvPr/>
        </p:nvSpPr>
        <p:spPr>
          <a:xfrm>
            <a:off x="438791" y="1066612"/>
            <a:ext cx="5673833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Example: E_MEDHHINC (</a:t>
            </a:r>
            <a:r>
              <a:rPr lang="en-US" b="1" dirty="0" err="1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Coef</a:t>
            </a:r>
            <a:r>
              <a:rPr lang="en-US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: </a:t>
            </a:r>
            <a:r>
              <a:rPr lang="en-US" altLang="zh-CN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- </a:t>
            </a:r>
            <a:r>
              <a:rPr lang="en-US" b="1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0.0441)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6C845-B7A7-46A1-9C70-3D7846912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99" y="4455533"/>
            <a:ext cx="3963676" cy="1435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6545B0-5D8E-46F3-A414-51B69733B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020" y="1130918"/>
            <a:ext cx="5673833" cy="3040838"/>
          </a:xfrm>
          <a:prstGeom prst="rect">
            <a:avLst/>
          </a:prstGeom>
        </p:spPr>
      </p:pic>
      <p:sp>
        <p:nvSpPr>
          <p:cNvPr id="17" name="Google Shape;581;p83">
            <a:extLst>
              <a:ext uri="{FF2B5EF4-FFF2-40B4-BE49-F238E27FC236}">
                <a16:creationId xmlns:a16="http://schemas.microsoft.com/office/drawing/2014/main" id="{2FBBA27A-250A-C649-B9BC-F92B225FF3D5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22</a:t>
            </a:fld>
            <a:endParaRPr lang="en-GB" dirty="0"/>
          </a:p>
        </p:txBody>
      </p:sp>
      <p:pic>
        <p:nvPicPr>
          <p:cNvPr id="20" name="Google Shape;501;p44">
            <a:extLst>
              <a:ext uri="{FF2B5EF4-FFF2-40B4-BE49-F238E27FC236}">
                <a16:creationId xmlns:a16="http://schemas.microsoft.com/office/drawing/2014/main" id="{8B0E6988-3092-714E-84B6-08781026B5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408;p77">
            <a:extLst>
              <a:ext uri="{FF2B5EF4-FFF2-40B4-BE49-F238E27FC236}">
                <a16:creationId xmlns:a16="http://schemas.microsoft.com/office/drawing/2014/main" id="{146A40DC-7FC3-2543-91B7-978E3CB7B206}"/>
              </a:ext>
            </a:extLst>
          </p:cNvPr>
          <p:cNvSpPr txBox="1"/>
          <p:nvPr/>
        </p:nvSpPr>
        <p:spPr>
          <a:xfrm>
            <a:off x="670097" y="209133"/>
            <a:ext cx="1017768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 Deeper Look Into E_MEDHHINC </a:t>
            </a:r>
            <a:endParaRPr sz="3200" dirty="0">
              <a:solidFill>
                <a:srgbClr val="333739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D9094FF9-BF99-A245-A5C5-9FDAFFE4D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Modeling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Results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Insurance Product</a:t>
            </a:r>
          </a:p>
        </p:txBody>
      </p:sp>
    </p:spTree>
    <p:extLst>
      <p:ext uri="{BB962C8B-B14F-4D97-AF65-F5344CB8AC3E}">
        <p14:creationId xmlns:p14="http://schemas.microsoft.com/office/powerpoint/2010/main" val="3552852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6" y="102179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08;p77"/>
          <p:cNvSpPr txBox="1"/>
          <p:nvPr/>
        </p:nvSpPr>
        <p:spPr>
          <a:xfrm>
            <a:off x="3772021" y="170033"/>
            <a:ext cx="464795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Recommendation</a:t>
            </a:r>
            <a:endParaRPr sz="2400" dirty="0">
              <a:solidFill>
                <a:srgbClr val="333739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4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581;p83">
            <a:extLst>
              <a:ext uri="{FF2B5EF4-FFF2-40B4-BE49-F238E27FC236}">
                <a16:creationId xmlns:a16="http://schemas.microsoft.com/office/drawing/2014/main" id="{655DE794-C6CA-9042-A943-6EADC01BBFD4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23</a:t>
            </a:fld>
            <a:endParaRPr lang="en-GB" dirty="0"/>
          </a:p>
        </p:txBody>
      </p:sp>
      <p:pic>
        <p:nvPicPr>
          <p:cNvPr id="19" name="Google Shape;501;p44">
            <a:extLst>
              <a:ext uri="{FF2B5EF4-FFF2-40B4-BE49-F238E27FC236}">
                <a16:creationId xmlns:a16="http://schemas.microsoft.com/office/drawing/2014/main" id="{C6000DE8-2FFD-3445-852B-0CFCF9C2AC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D8AA258-7B26-FC49-81D5-E37CA0589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Modeling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Results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Insurance Product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C9EA8-3E76-7A4D-9F11-E4BF222DECCE}"/>
              </a:ext>
            </a:extLst>
          </p:cNvPr>
          <p:cNvGrpSpPr/>
          <p:nvPr/>
        </p:nvGrpSpPr>
        <p:grpSpPr>
          <a:xfrm>
            <a:off x="383063" y="1945455"/>
            <a:ext cx="3905504" cy="2656016"/>
            <a:chOff x="408462" y="1930320"/>
            <a:chExt cx="3905504" cy="2656016"/>
          </a:xfrm>
        </p:grpSpPr>
        <p:sp>
          <p:nvSpPr>
            <p:cNvPr id="34" name="Freeform: Shape 4">
              <a:extLst>
                <a:ext uri="{FF2B5EF4-FFF2-40B4-BE49-F238E27FC236}">
                  <a16:creationId xmlns:a16="http://schemas.microsoft.com/office/drawing/2014/main" id="{03A755FF-72E8-4B1F-9063-B3F70FCB00A4}"/>
                </a:ext>
              </a:extLst>
            </p:cNvPr>
            <p:cNvSpPr/>
            <p:nvPr/>
          </p:nvSpPr>
          <p:spPr>
            <a:xfrm>
              <a:off x="918779" y="2092302"/>
              <a:ext cx="2757740" cy="7711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rgbClr val="000000">
                <a:lumMod val="20000"/>
                <a:lumOff val="80000"/>
                <a:alpha val="90000"/>
              </a:srgbClr>
            </a:solidFill>
            <a:ln w="12700" cap="flat" cmpd="sng" algn="ctr">
              <a:solidFill>
                <a:srgbClr val="121010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none" lIns="1536000" tIns="162452" rIns="480000" bIns="162452" anchor="ctr" anchorCtr="0">
              <a:normAutofit/>
            </a:bodyPr>
            <a:lstStyle/>
            <a:p>
              <a:pPr algn="ctr"/>
              <a:endParaRPr lang="en-US" altLang="zh-CN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37" name="Group 19">
              <a:extLst>
                <a:ext uri="{FF2B5EF4-FFF2-40B4-BE49-F238E27FC236}">
                  <a16:creationId xmlns:a16="http://schemas.microsoft.com/office/drawing/2014/main" id="{E87A95A0-7B52-472E-A32E-7179B4A72DBF}"/>
                </a:ext>
              </a:extLst>
            </p:cNvPr>
            <p:cNvGrpSpPr/>
            <p:nvPr/>
          </p:nvGrpSpPr>
          <p:grpSpPr>
            <a:xfrm rot="5400000" flipV="1">
              <a:off x="793235" y="3506475"/>
              <a:ext cx="1535479" cy="624243"/>
              <a:chOff x="5978766" y="2082018"/>
              <a:chExt cx="1069151" cy="2396956"/>
            </a:xfrm>
          </p:grpSpPr>
          <p:cxnSp>
            <p:nvCxnSpPr>
              <p:cNvPr id="41" name="Straight Connector 20">
                <a:extLst>
                  <a:ext uri="{FF2B5EF4-FFF2-40B4-BE49-F238E27FC236}">
                    <a16:creationId xmlns:a16="http://schemas.microsoft.com/office/drawing/2014/main" id="{6514E3C1-754D-4494-808D-C8BAAF696120}"/>
                  </a:ext>
                </a:extLst>
              </p:cNvPr>
              <p:cNvCxnSpPr/>
              <p:nvPr/>
            </p:nvCxnSpPr>
            <p:spPr>
              <a:xfrm rot="16200000">
                <a:off x="5849439" y="3280496"/>
                <a:ext cx="2396956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ysDot"/>
                <a:miter lim="800000"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42" name="Straight Connector 21">
                <a:extLst>
                  <a:ext uri="{FF2B5EF4-FFF2-40B4-BE49-F238E27FC236}">
                    <a16:creationId xmlns:a16="http://schemas.microsoft.com/office/drawing/2014/main" id="{8FFDAA52-37E0-42E4-9241-A131308D1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8769" y="2096086"/>
                <a:ext cx="1069147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ysDot"/>
                <a:miter lim="800000"/>
                <a:headEnd type="oval"/>
                <a:tailEnd type="none" w="med" len="med"/>
              </a:ln>
              <a:effectLst/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754D52-FDC2-AF44-A7DF-5F63F8C7E375}"/>
                </a:ext>
              </a:extLst>
            </p:cNvPr>
            <p:cNvGrpSpPr/>
            <p:nvPr/>
          </p:nvGrpSpPr>
          <p:grpSpPr>
            <a:xfrm>
              <a:off x="408462" y="1930320"/>
              <a:ext cx="1020634" cy="1045637"/>
              <a:chOff x="408461" y="1930320"/>
              <a:chExt cx="1119123" cy="1168862"/>
            </a:xfrm>
          </p:grpSpPr>
          <p:sp>
            <p:nvSpPr>
              <p:cNvPr id="35" name="Freeform: Shape 5">
                <a:extLst>
                  <a:ext uri="{FF2B5EF4-FFF2-40B4-BE49-F238E27FC236}">
                    <a16:creationId xmlns:a16="http://schemas.microsoft.com/office/drawing/2014/main" id="{38275A0A-739C-4133-A485-B4380DD1CCEA}"/>
                  </a:ext>
                </a:extLst>
              </p:cNvPr>
              <p:cNvSpPr/>
              <p:nvPr/>
            </p:nvSpPr>
            <p:spPr>
              <a:xfrm>
                <a:off x="408461" y="1930320"/>
                <a:ext cx="1119123" cy="116886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rgbClr val="15D16C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133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4" name="Graphic 3" descr="Scales of justice">
                <a:extLst>
                  <a:ext uri="{FF2B5EF4-FFF2-40B4-BE49-F238E27FC236}">
                    <a16:creationId xmlns:a16="http://schemas.microsoft.com/office/drawing/2014/main" id="{EEAA1B58-63B7-4241-A62E-2167AFD5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7618" y="2176900"/>
                <a:ext cx="695066" cy="714941"/>
              </a:xfrm>
              <a:prstGeom prst="rect">
                <a:avLst/>
              </a:prstGeom>
            </p:spPr>
          </p:pic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E8BE190-98C7-4892-8E8E-3EA723CF3C04}"/>
                </a:ext>
              </a:extLst>
            </p:cNvPr>
            <p:cNvSpPr txBox="1"/>
            <p:nvPr/>
          </p:nvSpPr>
          <p:spPr>
            <a:xfrm>
              <a:off x="1248853" y="2272873"/>
              <a:ext cx="1895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90204" pitchFamily="34" charset="0"/>
                  <a:cs typeface="Arial" panose="020B0604020202090204" pitchFamily="34" charset="0"/>
                </a:rPr>
                <a:t>Customer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A270EF-D522-854F-9067-4A5A68F904E6}"/>
                </a:ext>
              </a:extLst>
            </p:cNvPr>
            <p:cNvSpPr/>
            <p:nvPr/>
          </p:nvSpPr>
          <p:spPr>
            <a:xfrm>
              <a:off x="1336310" y="2974991"/>
              <a:ext cx="297765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itchFamily="2" charset="2"/>
                <a:buChar char="ü"/>
                <a:defRPr/>
              </a:pPr>
              <a:r>
                <a:rPr lang="en-US" altLang="zh-CN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Attract customer with low title defect risks</a:t>
              </a:r>
            </a:p>
            <a:p>
              <a:pPr marL="285750" lvl="0" indent="-285750">
                <a:buFont typeface="Wingdings" pitchFamily="2" charset="2"/>
                <a:buChar char="ü"/>
                <a:defRPr/>
              </a:pPr>
              <a:endParaRPr lang="en-US" altLang="zh-CN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85750" lvl="0" indent="-285750">
                <a:buFont typeface="Wingdings" pitchFamily="2" charset="2"/>
                <a:buChar char="ü"/>
                <a:defRPr/>
              </a:pPr>
              <a:r>
                <a:rPr lang="en-US" altLang="zh-CN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Utilize rating factor to compute premium</a:t>
              </a:r>
              <a:endParaRPr lang="zh-CN" altLang="en-US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73537B-EB0B-BD4C-A01D-9A668DCD04C8}"/>
              </a:ext>
            </a:extLst>
          </p:cNvPr>
          <p:cNvGrpSpPr/>
          <p:nvPr/>
        </p:nvGrpSpPr>
        <p:grpSpPr>
          <a:xfrm>
            <a:off x="4154097" y="1938936"/>
            <a:ext cx="3895184" cy="2589020"/>
            <a:chOff x="4024857" y="1938936"/>
            <a:chExt cx="3895184" cy="2589020"/>
          </a:xfrm>
        </p:grpSpPr>
        <p:sp>
          <p:nvSpPr>
            <p:cNvPr id="48" name="Freeform: Shape 4">
              <a:extLst>
                <a:ext uri="{FF2B5EF4-FFF2-40B4-BE49-F238E27FC236}">
                  <a16:creationId xmlns:a16="http://schemas.microsoft.com/office/drawing/2014/main" id="{D6FE04C8-8F2E-49EE-BAB6-08F05BA1BFE9}"/>
                </a:ext>
              </a:extLst>
            </p:cNvPr>
            <p:cNvSpPr/>
            <p:nvPr/>
          </p:nvSpPr>
          <p:spPr>
            <a:xfrm>
              <a:off x="4551280" y="2092302"/>
              <a:ext cx="2757740" cy="7711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rgbClr val="000000">
                <a:lumMod val="20000"/>
                <a:lumOff val="80000"/>
                <a:alpha val="90000"/>
              </a:srgbClr>
            </a:solidFill>
            <a:ln w="12700" cap="flat" cmpd="sng" algn="ctr">
              <a:solidFill>
                <a:srgbClr val="121010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none" lIns="1536000" tIns="162452" rIns="480000" bIns="162452" anchor="ctr" anchorCtr="0">
              <a:normAutofit/>
            </a:bodyPr>
            <a:lstStyle/>
            <a:p>
              <a:pPr algn="ctr"/>
              <a:endParaRPr lang="en-US" altLang="zh-CN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50" name="Group 19">
              <a:extLst>
                <a:ext uri="{FF2B5EF4-FFF2-40B4-BE49-F238E27FC236}">
                  <a16:creationId xmlns:a16="http://schemas.microsoft.com/office/drawing/2014/main" id="{E6398B63-BC2D-46FC-98A8-51EB66163351}"/>
                </a:ext>
              </a:extLst>
            </p:cNvPr>
            <p:cNvGrpSpPr/>
            <p:nvPr/>
          </p:nvGrpSpPr>
          <p:grpSpPr>
            <a:xfrm rot="5400000" flipV="1">
              <a:off x="4428385" y="3477170"/>
              <a:ext cx="1477328" cy="624243"/>
              <a:chOff x="5978769" y="2082018"/>
              <a:chExt cx="1069148" cy="2396956"/>
            </a:xfrm>
          </p:grpSpPr>
          <p:cxnSp>
            <p:nvCxnSpPr>
              <p:cNvPr id="52" name="Straight Connector 20">
                <a:extLst>
                  <a:ext uri="{FF2B5EF4-FFF2-40B4-BE49-F238E27FC236}">
                    <a16:creationId xmlns:a16="http://schemas.microsoft.com/office/drawing/2014/main" id="{D3247918-27E0-4A4F-A567-D569A3FF96F3}"/>
                  </a:ext>
                </a:extLst>
              </p:cNvPr>
              <p:cNvCxnSpPr/>
              <p:nvPr/>
            </p:nvCxnSpPr>
            <p:spPr>
              <a:xfrm rot="16200000">
                <a:off x="5849439" y="3280496"/>
                <a:ext cx="2396956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ysDot"/>
                <a:miter lim="800000"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53" name="Straight Connector 21">
                <a:extLst>
                  <a:ext uri="{FF2B5EF4-FFF2-40B4-BE49-F238E27FC236}">
                    <a16:creationId xmlns:a16="http://schemas.microsoft.com/office/drawing/2014/main" id="{5082CD5B-96D8-438C-A76B-351837B255C5}"/>
                  </a:ext>
                </a:extLst>
              </p:cNvPr>
              <p:cNvCxnSpPr/>
              <p:nvPr/>
            </p:nvCxnSpPr>
            <p:spPr>
              <a:xfrm>
                <a:off x="5978769" y="2096086"/>
                <a:ext cx="1069147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ysDot"/>
                <a:miter lim="800000"/>
                <a:headEnd type="oval"/>
                <a:tailEnd type="none" w="med" len="med"/>
              </a:ln>
              <a:effectLst/>
            </p:spPr>
          </p:cxn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597C122-5632-47FE-9038-B75B3427466E}"/>
                </a:ext>
              </a:extLst>
            </p:cNvPr>
            <p:cNvSpPr txBox="1"/>
            <p:nvPr/>
          </p:nvSpPr>
          <p:spPr>
            <a:xfrm>
              <a:off x="4952067" y="2277831"/>
              <a:ext cx="1895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90204" pitchFamily="34" charset="0"/>
                  <a:cs typeface="Arial" panose="020B0604020202090204" pitchFamily="34" charset="0"/>
                </a:rPr>
                <a:t>Competitor</a:t>
              </a:r>
              <a:endParaRPr lang="zh-CN" altLang="en-US" sz="20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05B9B61-5738-FD48-B9C7-46E5E237F4EE}"/>
                </a:ext>
              </a:extLst>
            </p:cNvPr>
            <p:cNvGrpSpPr/>
            <p:nvPr/>
          </p:nvGrpSpPr>
          <p:grpSpPr>
            <a:xfrm>
              <a:off x="4024857" y="1938936"/>
              <a:ext cx="1020634" cy="1044671"/>
              <a:chOff x="3772021" y="1930320"/>
              <a:chExt cx="1248479" cy="1284179"/>
            </a:xfrm>
          </p:grpSpPr>
          <p:sp>
            <p:nvSpPr>
              <p:cNvPr id="49" name="Freeform: Shape 5">
                <a:extLst>
                  <a:ext uri="{FF2B5EF4-FFF2-40B4-BE49-F238E27FC236}">
                    <a16:creationId xmlns:a16="http://schemas.microsoft.com/office/drawing/2014/main" id="{F72D7D50-1807-4BA5-822A-15CB2EB626CF}"/>
                  </a:ext>
                </a:extLst>
              </p:cNvPr>
              <p:cNvSpPr/>
              <p:nvPr/>
            </p:nvSpPr>
            <p:spPr>
              <a:xfrm>
                <a:off x="3772021" y="1930320"/>
                <a:ext cx="1248479" cy="1284179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rgbClr val="15D16C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133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Google Shape;424;p77"/>
              <p:cNvSpPr/>
              <p:nvPr/>
            </p:nvSpPr>
            <p:spPr>
              <a:xfrm>
                <a:off x="4000990" y="2269229"/>
                <a:ext cx="806322" cy="60829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01" extrusionOk="0">
                    <a:moveTo>
                      <a:pt x="332" y="98"/>
                    </a:moveTo>
                    <a:lnTo>
                      <a:pt x="332" y="98"/>
                    </a:lnTo>
                    <a:lnTo>
                      <a:pt x="323" y="100"/>
                    </a:lnTo>
                    <a:lnTo>
                      <a:pt x="317" y="105"/>
                    </a:lnTo>
                    <a:lnTo>
                      <a:pt x="312" y="110"/>
                    </a:lnTo>
                    <a:lnTo>
                      <a:pt x="310" y="120"/>
                    </a:lnTo>
                    <a:lnTo>
                      <a:pt x="310" y="120"/>
                    </a:lnTo>
                    <a:lnTo>
                      <a:pt x="312" y="127"/>
                    </a:lnTo>
                    <a:lnTo>
                      <a:pt x="317" y="134"/>
                    </a:lnTo>
                    <a:lnTo>
                      <a:pt x="323" y="138"/>
                    </a:lnTo>
                    <a:lnTo>
                      <a:pt x="332" y="139"/>
                    </a:lnTo>
                    <a:lnTo>
                      <a:pt x="332" y="139"/>
                    </a:lnTo>
                    <a:lnTo>
                      <a:pt x="339" y="138"/>
                    </a:lnTo>
                    <a:lnTo>
                      <a:pt x="346" y="134"/>
                    </a:lnTo>
                    <a:lnTo>
                      <a:pt x="350" y="127"/>
                    </a:lnTo>
                    <a:lnTo>
                      <a:pt x="352" y="120"/>
                    </a:lnTo>
                    <a:lnTo>
                      <a:pt x="352" y="120"/>
                    </a:lnTo>
                    <a:lnTo>
                      <a:pt x="350" y="110"/>
                    </a:lnTo>
                    <a:lnTo>
                      <a:pt x="346" y="105"/>
                    </a:lnTo>
                    <a:lnTo>
                      <a:pt x="339" y="100"/>
                    </a:lnTo>
                    <a:lnTo>
                      <a:pt x="332" y="98"/>
                    </a:lnTo>
                    <a:lnTo>
                      <a:pt x="332" y="98"/>
                    </a:lnTo>
                    <a:close/>
                    <a:moveTo>
                      <a:pt x="35" y="98"/>
                    </a:moveTo>
                    <a:lnTo>
                      <a:pt x="35" y="98"/>
                    </a:lnTo>
                    <a:lnTo>
                      <a:pt x="25" y="100"/>
                    </a:lnTo>
                    <a:lnTo>
                      <a:pt x="20" y="105"/>
                    </a:lnTo>
                    <a:lnTo>
                      <a:pt x="15" y="110"/>
                    </a:lnTo>
                    <a:lnTo>
                      <a:pt x="13" y="120"/>
                    </a:lnTo>
                    <a:lnTo>
                      <a:pt x="13" y="120"/>
                    </a:lnTo>
                    <a:lnTo>
                      <a:pt x="15" y="127"/>
                    </a:lnTo>
                    <a:lnTo>
                      <a:pt x="20" y="134"/>
                    </a:lnTo>
                    <a:lnTo>
                      <a:pt x="25" y="138"/>
                    </a:lnTo>
                    <a:lnTo>
                      <a:pt x="35" y="139"/>
                    </a:lnTo>
                    <a:lnTo>
                      <a:pt x="35" y="139"/>
                    </a:lnTo>
                    <a:lnTo>
                      <a:pt x="42" y="138"/>
                    </a:lnTo>
                    <a:lnTo>
                      <a:pt x="49" y="134"/>
                    </a:lnTo>
                    <a:lnTo>
                      <a:pt x="53" y="127"/>
                    </a:lnTo>
                    <a:lnTo>
                      <a:pt x="54" y="120"/>
                    </a:lnTo>
                    <a:lnTo>
                      <a:pt x="54" y="120"/>
                    </a:lnTo>
                    <a:lnTo>
                      <a:pt x="53" y="110"/>
                    </a:lnTo>
                    <a:lnTo>
                      <a:pt x="49" y="105"/>
                    </a:lnTo>
                    <a:lnTo>
                      <a:pt x="42" y="100"/>
                    </a:lnTo>
                    <a:lnTo>
                      <a:pt x="35" y="98"/>
                    </a:lnTo>
                    <a:lnTo>
                      <a:pt x="35" y="98"/>
                    </a:lnTo>
                    <a:close/>
                    <a:moveTo>
                      <a:pt x="270" y="60"/>
                    </a:moveTo>
                    <a:lnTo>
                      <a:pt x="270" y="60"/>
                    </a:lnTo>
                    <a:lnTo>
                      <a:pt x="263" y="62"/>
                    </a:lnTo>
                    <a:lnTo>
                      <a:pt x="258" y="63"/>
                    </a:lnTo>
                    <a:lnTo>
                      <a:pt x="252" y="65"/>
                    </a:lnTo>
                    <a:lnTo>
                      <a:pt x="248" y="69"/>
                    </a:lnTo>
                    <a:lnTo>
                      <a:pt x="245" y="74"/>
                    </a:lnTo>
                    <a:lnTo>
                      <a:pt x="241" y="80"/>
                    </a:lnTo>
                    <a:lnTo>
                      <a:pt x="239" y="85"/>
                    </a:lnTo>
                    <a:lnTo>
                      <a:pt x="239" y="91"/>
                    </a:lnTo>
                    <a:lnTo>
                      <a:pt x="239" y="91"/>
                    </a:lnTo>
                    <a:lnTo>
                      <a:pt x="239" y="98"/>
                    </a:lnTo>
                    <a:lnTo>
                      <a:pt x="241" y="103"/>
                    </a:lnTo>
                    <a:lnTo>
                      <a:pt x="245" y="109"/>
                    </a:lnTo>
                    <a:lnTo>
                      <a:pt x="248" y="112"/>
                    </a:lnTo>
                    <a:lnTo>
                      <a:pt x="252" y="116"/>
                    </a:lnTo>
                    <a:lnTo>
                      <a:pt x="258" y="120"/>
                    </a:lnTo>
                    <a:lnTo>
                      <a:pt x="263" y="121"/>
                    </a:lnTo>
                    <a:lnTo>
                      <a:pt x="270" y="121"/>
                    </a:lnTo>
                    <a:lnTo>
                      <a:pt x="270" y="121"/>
                    </a:lnTo>
                    <a:lnTo>
                      <a:pt x="276" y="121"/>
                    </a:lnTo>
                    <a:lnTo>
                      <a:pt x="281" y="120"/>
                    </a:lnTo>
                    <a:lnTo>
                      <a:pt x="287" y="116"/>
                    </a:lnTo>
                    <a:lnTo>
                      <a:pt x="292" y="112"/>
                    </a:lnTo>
                    <a:lnTo>
                      <a:pt x="296" y="109"/>
                    </a:lnTo>
                    <a:lnTo>
                      <a:pt x="297" y="103"/>
                    </a:lnTo>
                    <a:lnTo>
                      <a:pt x="299" y="98"/>
                    </a:lnTo>
                    <a:lnTo>
                      <a:pt x="301" y="91"/>
                    </a:lnTo>
                    <a:lnTo>
                      <a:pt x="301" y="91"/>
                    </a:lnTo>
                    <a:lnTo>
                      <a:pt x="299" y="85"/>
                    </a:lnTo>
                    <a:lnTo>
                      <a:pt x="297" y="80"/>
                    </a:lnTo>
                    <a:lnTo>
                      <a:pt x="296" y="74"/>
                    </a:lnTo>
                    <a:lnTo>
                      <a:pt x="292" y="69"/>
                    </a:lnTo>
                    <a:lnTo>
                      <a:pt x="287" y="65"/>
                    </a:lnTo>
                    <a:lnTo>
                      <a:pt x="281" y="63"/>
                    </a:lnTo>
                    <a:lnTo>
                      <a:pt x="276" y="62"/>
                    </a:lnTo>
                    <a:lnTo>
                      <a:pt x="270" y="60"/>
                    </a:lnTo>
                    <a:lnTo>
                      <a:pt x="270" y="60"/>
                    </a:lnTo>
                    <a:close/>
                    <a:moveTo>
                      <a:pt x="364" y="248"/>
                    </a:moveTo>
                    <a:lnTo>
                      <a:pt x="330" y="248"/>
                    </a:lnTo>
                    <a:lnTo>
                      <a:pt x="330" y="183"/>
                    </a:lnTo>
                    <a:lnTo>
                      <a:pt x="330" y="183"/>
                    </a:lnTo>
                    <a:lnTo>
                      <a:pt x="330" y="176"/>
                    </a:lnTo>
                    <a:lnTo>
                      <a:pt x="328" y="167"/>
                    </a:lnTo>
                    <a:lnTo>
                      <a:pt x="321" y="152"/>
                    </a:lnTo>
                    <a:lnTo>
                      <a:pt x="321" y="152"/>
                    </a:lnTo>
                    <a:lnTo>
                      <a:pt x="332" y="150"/>
                    </a:lnTo>
                    <a:lnTo>
                      <a:pt x="332" y="150"/>
                    </a:lnTo>
                    <a:lnTo>
                      <a:pt x="337" y="152"/>
                    </a:lnTo>
                    <a:lnTo>
                      <a:pt x="345" y="154"/>
                    </a:lnTo>
                    <a:lnTo>
                      <a:pt x="350" y="158"/>
                    </a:lnTo>
                    <a:lnTo>
                      <a:pt x="355" y="161"/>
                    </a:lnTo>
                    <a:lnTo>
                      <a:pt x="359" y="167"/>
                    </a:lnTo>
                    <a:lnTo>
                      <a:pt x="363" y="172"/>
                    </a:lnTo>
                    <a:lnTo>
                      <a:pt x="364" y="178"/>
                    </a:lnTo>
                    <a:lnTo>
                      <a:pt x="364" y="185"/>
                    </a:lnTo>
                    <a:lnTo>
                      <a:pt x="364" y="248"/>
                    </a:lnTo>
                    <a:close/>
                    <a:moveTo>
                      <a:pt x="96" y="60"/>
                    </a:moveTo>
                    <a:lnTo>
                      <a:pt x="96" y="60"/>
                    </a:lnTo>
                    <a:lnTo>
                      <a:pt x="89" y="62"/>
                    </a:lnTo>
                    <a:lnTo>
                      <a:pt x="83" y="63"/>
                    </a:lnTo>
                    <a:lnTo>
                      <a:pt x="78" y="65"/>
                    </a:lnTo>
                    <a:lnTo>
                      <a:pt x="74" y="69"/>
                    </a:lnTo>
                    <a:lnTo>
                      <a:pt x="71" y="74"/>
                    </a:lnTo>
                    <a:lnTo>
                      <a:pt x="67" y="80"/>
                    </a:lnTo>
                    <a:lnTo>
                      <a:pt x="65" y="85"/>
                    </a:lnTo>
                    <a:lnTo>
                      <a:pt x="65" y="91"/>
                    </a:lnTo>
                    <a:lnTo>
                      <a:pt x="65" y="91"/>
                    </a:lnTo>
                    <a:lnTo>
                      <a:pt x="65" y="98"/>
                    </a:lnTo>
                    <a:lnTo>
                      <a:pt x="67" y="103"/>
                    </a:lnTo>
                    <a:lnTo>
                      <a:pt x="71" y="109"/>
                    </a:lnTo>
                    <a:lnTo>
                      <a:pt x="74" y="112"/>
                    </a:lnTo>
                    <a:lnTo>
                      <a:pt x="78" y="116"/>
                    </a:lnTo>
                    <a:lnTo>
                      <a:pt x="83" y="120"/>
                    </a:lnTo>
                    <a:lnTo>
                      <a:pt x="89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102" y="121"/>
                    </a:lnTo>
                    <a:lnTo>
                      <a:pt x="107" y="120"/>
                    </a:lnTo>
                    <a:lnTo>
                      <a:pt x="112" y="116"/>
                    </a:lnTo>
                    <a:lnTo>
                      <a:pt x="118" y="112"/>
                    </a:lnTo>
                    <a:lnTo>
                      <a:pt x="122" y="109"/>
                    </a:lnTo>
                    <a:lnTo>
                      <a:pt x="123" y="103"/>
                    </a:lnTo>
                    <a:lnTo>
                      <a:pt x="125" y="9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125" y="85"/>
                    </a:lnTo>
                    <a:lnTo>
                      <a:pt x="123" y="80"/>
                    </a:lnTo>
                    <a:lnTo>
                      <a:pt x="122" y="74"/>
                    </a:lnTo>
                    <a:lnTo>
                      <a:pt x="118" y="69"/>
                    </a:lnTo>
                    <a:lnTo>
                      <a:pt x="112" y="65"/>
                    </a:lnTo>
                    <a:lnTo>
                      <a:pt x="107" y="63"/>
                    </a:lnTo>
                    <a:lnTo>
                      <a:pt x="102" y="62"/>
                    </a:lnTo>
                    <a:lnTo>
                      <a:pt x="96" y="60"/>
                    </a:lnTo>
                    <a:lnTo>
                      <a:pt x="96" y="60"/>
                    </a:lnTo>
                    <a:close/>
                    <a:moveTo>
                      <a:pt x="35" y="150"/>
                    </a:moveTo>
                    <a:lnTo>
                      <a:pt x="35" y="150"/>
                    </a:lnTo>
                    <a:lnTo>
                      <a:pt x="44" y="152"/>
                    </a:lnTo>
                    <a:lnTo>
                      <a:pt x="44" y="152"/>
                    </a:lnTo>
                    <a:lnTo>
                      <a:pt x="38" y="167"/>
                    </a:lnTo>
                    <a:lnTo>
                      <a:pt x="36" y="176"/>
                    </a:lnTo>
                    <a:lnTo>
                      <a:pt x="35" y="183"/>
                    </a:lnTo>
                    <a:lnTo>
                      <a:pt x="35" y="248"/>
                    </a:lnTo>
                    <a:lnTo>
                      <a:pt x="0" y="248"/>
                    </a:lnTo>
                    <a:lnTo>
                      <a:pt x="0" y="185"/>
                    </a:lnTo>
                    <a:lnTo>
                      <a:pt x="0" y="185"/>
                    </a:lnTo>
                    <a:lnTo>
                      <a:pt x="0" y="178"/>
                    </a:lnTo>
                    <a:lnTo>
                      <a:pt x="2" y="172"/>
                    </a:lnTo>
                    <a:lnTo>
                      <a:pt x="6" y="167"/>
                    </a:lnTo>
                    <a:lnTo>
                      <a:pt x="9" y="161"/>
                    </a:lnTo>
                    <a:lnTo>
                      <a:pt x="15" y="158"/>
                    </a:lnTo>
                    <a:lnTo>
                      <a:pt x="20" y="154"/>
                    </a:lnTo>
                    <a:lnTo>
                      <a:pt x="27" y="152"/>
                    </a:lnTo>
                    <a:lnTo>
                      <a:pt x="35" y="150"/>
                    </a:lnTo>
                    <a:lnTo>
                      <a:pt x="35" y="150"/>
                    </a:lnTo>
                    <a:close/>
                    <a:moveTo>
                      <a:pt x="183" y="0"/>
                    </a:moveTo>
                    <a:lnTo>
                      <a:pt x="183" y="0"/>
                    </a:lnTo>
                    <a:lnTo>
                      <a:pt x="174" y="0"/>
                    </a:lnTo>
                    <a:lnTo>
                      <a:pt x="165" y="4"/>
                    </a:lnTo>
                    <a:lnTo>
                      <a:pt x="158" y="7"/>
                    </a:lnTo>
                    <a:lnTo>
                      <a:pt x="151" y="13"/>
                    </a:lnTo>
                    <a:lnTo>
                      <a:pt x="145" y="20"/>
                    </a:lnTo>
                    <a:lnTo>
                      <a:pt x="141" y="27"/>
                    </a:lnTo>
                    <a:lnTo>
                      <a:pt x="138" y="36"/>
                    </a:lnTo>
                    <a:lnTo>
                      <a:pt x="138" y="45"/>
                    </a:lnTo>
                    <a:lnTo>
                      <a:pt x="138" y="45"/>
                    </a:lnTo>
                    <a:lnTo>
                      <a:pt x="138" y="54"/>
                    </a:lnTo>
                    <a:lnTo>
                      <a:pt x="141" y="62"/>
                    </a:lnTo>
                    <a:lnTo>
                      <a:pt x="145" y="71"/>
                    </a:lnTo>
                    <a:lnTo>
                      <a:pt x="151" y="76"/>
                    </a:lnTo>
                    <a:lnTo>
                      <a:pt x="158" y="81"/>
                    </a:lnTo>
                    <a:lnTo>
                      <a:pt x="165" y="87"/>
                    </a:lnTo>
                    <a:lnTo>
                      <a:pt x="174" y="89"/>
                    </a:lnTo>
                    <a:lnTo>
                      <a:pt x="183" y="91"/>
                    </a:lnTo>
                    <a:lnTo>
                      <a:pt x="183" y="91"/>
                    </a:lnTo>
                    <a:lnTo>
                      <a:pt x="192" y="89"/>
                    </a:lnTo>
                    <a:lnTo>
                      <a:pt x="200" y="87"/>
                    </a:lnTo>
                    <a:lnTo>
                      <a:pt x="209" y="81"/>
                    </a:lnTo>
                    <a:lnTo>
                      <a:pt x="214" y="76"/>
                    </a:lnTo>
                    <a:lnTo>
                      <a:pt x="219" y="71"/>
                    </a:lnTo>
                    <a:lnTo>
                      <a:pt x="225" y="62"/>
                    </a:lnTo>
                    <a:lnTo>
                      <a:pt x="227" y="54"/>
                    </a:lnTo>
                    <a:lnTo>
                      <a:pt x="229" y="45"/>
                    </a:lnTo>
                    <a:lnTo>
                      <a:pt x="229" y="45"/>
                    </a:lnTo>
                    <a:lnTo>
                      <a:pt x="227" y="36"/>
                    </a:lnTo>
                    <a:lnTo>
                      <a:pt x="225" y="27"/>
                    </a:lnTo>
                    <a:lnTo>
                      <a:pt x="219" y="20"/>
                    </a:lnTo>
                    <a:lnTo>
                      <a:pt x="214" y="13"/>
                    </a:lnTo>
                    <a:lnTo>
                      <a:pt x="209" y="7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3" y="0"/>
                    </a:lnTo>
                    <a:lnTo>
                      <a:pt x="183" y="0"/>
                    </a:lnTo>
                    <a:close/>
                    <a:moveTo>
                      <a:pt x="319" y="272"/>
                    </a:moveTo>
                    <a:lnTo>
                      <a:pt x="265" y="272"/>
                    </a:lnTo>
                    <a:lnTo>
                      <a:pt x="265" y="174"/>
                    </a:lnTo>
                    <a:lnTo>
                      <a:pt x="265" y="174"/>
                    </a:lnTo>
                    <a:lnTo>
                      <a:pt x="265" y="163"/>
                    </a:lnTo>
                    <a:lnTo>
                      <a:pt x="263" y="154"/>
                    </a:lnTo>
                    <a:lnTo>
                      <a:pt x="259" y="145"/>
                    </a:lnTo>
                    <a:lnTo>
                      <a:pt x="256" y="136"/>
                    </a:lnTo>
                    <a:lnTo>
                      <a:pt x="256" y="136"/>
                    </a:lnTo>
                    <a:lnTo>
                      <a:pt x="263" y="134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9" y="136"/>
                    </a:lnTo>
                    <a:lnTo>
                      <a:pt x="288" y="138"/>
                    </a:lnTo>
                    <a:lnTo>
                      <a:pt x="297" y="143"/>
                    </a:lnTo>
                    <a:lnTo>
                      <a:pt x="305" y="149"/>
                    </a:lnTo>
                    <a:lnTo>
                      <a:pt x="310" y="156"/>
                    </a:lnTo>
                    <a:lnTo>
                      <a:pt x="316" y="165"/>
                    </a:lnTo>
                    <a:lnTo>
                      <a:pt x="317" y="174"/>
                    </a:lnTo>
                    <a:lnTo>
                      <a:pt x="319" y="183"/>
                    </a:lnTo>
                    <a:lnTo>
                      <a:pt x="319" y="272"/>
                    </a:lnTo>
                    <a:close/>
                    <a:moveTo>
                      <a:pt x="100" y="174"/>
                    </a:moveTo>
                    <a:lnTo>
                      <a:pt x="100" y="272"/>
                    </a:lnTo>
                    <a:lnTo>
                      <a:pt x="45" y="272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47" y="174"/>
                    </a:lnTo>
                    <a:lnTo>
                      <a:pt x="51" y="165"/>
                    </a:lnTo>
                    <a:lnTo>
                      <a:pt x="54" y="156"/>
                    </a:lnTo>
                    <a:lnTo>
                      <a:pt x="60" y="149"/>
                    </a:lnTo>
                    <a:lnTo>
                      <a:pt x="67" y="143"/>
                    </a:lnTo>
                    <a:lnTo>
                      <a:pt x="76" y="138"/>
                    </a:lnTo>
                    <a:lnTo>
                      <a:pt x="85" y="136"/>
                    </a:lnTo>
                    <a:lnTo>
                      <a:pt x="96" y="134"/>
                    </a:lnTo>
                    <a:lnTo>
                      <a:pt x="96" y="134"/>
                    </a:lnTo>
                    <a:lnTo>
                      <a:pt x="103" y="134"/>
                    </a:lnTo>
                    <a:lnTo>
                      <a:pt x="109" y="136"/>
                    </a:lnTo>
                    <a:lnTo>
                      <a:pt x="109" y="136"/>
                    </a:lnTo>
                    <a:lnTo>
                      <a:pt x="105" y="145"/>
                    </a:lnTo>
                    <a:lnTo>
                      <a:pt x="102" y="154"/>
                    </a:lnTo>
                    <a:lnTo>
                      <a:pt x="100" y="163"/>
                    </a:lnTo>
                    <a:lnTo>
                      <a:pt x="100" y="174"/>
                    </a:lnTo>
                    <a:lnTo>
                      <a:pt x="100" y="174"/>
                    </a:lnTo>
                    <a:close/>
                    <a:moveTo>
                      <a:pt x="111" y="301"/>
                    </a:moveTo>
                    <a:lnTo>
                      <a:pt x="254" y="301"/>
                    </a:lnTo>
                    <a:lnTo>
                      <a:pt x="254" y="174"/>
                    </a:lnTo>
                    <a:lnTo>
                      <a:pt x="254" y="174"/>
                    </a:lnTo>
                    <a:lnTo>
                      <a:pt x="252" y="159"/>
                    </a:lnTo>
                    <a:lnTo>
                      <a:pt x="248" y="145"/>
                    </a:lnTo>
                    <a:lnTo>
                      <a:pt x="241" y="134"/>
                    </a:lnTo>
                    <a:lnTo>
                      <a:pt x="232" y="123"/>
                    </a:lnTo>
                    <a:lnTo>
                      <a:pt x="223" y="114"/>
                    </a:lnTo>
                    <a:lnTo>
                      <a:pt x="210" y="109"/>
                    </a:lnTo>
                    <a:lnTo>
                      <a:pt x="198" y="103"/>
                    </a:lnTo>
                    <a:lnTo>
                      <a:pt x="183" y="101"/>
                    </a:lnTo>
                    <a:lnTo>
                      <a:pt x="183" y="101"/>
                    </a:lnTo>
                    <a:lnTo>
                      <a:pt x="169" y="103"/>
                    </a:lnTo>
                    <a:lnTo>
                      <a:pt x="154" y="109"/>
                    </a:lnTo>
                    <a:lnTo>
                      <a:pt x="143" y="114"/>
                    </a:lnTo>
                    <a:lnTo>
                      <a:pt x="132" y="123"/>
                    </a:lnTo>
                    <a:lnTo>
                      <a:pt x="123" y="134"/>
                    </a:lnTo>
                    <a:lnTo>
                      <a:pt x="116" y="145"/>
                    </a:lnTo>
                    <a:lnTo>
                      <a:pt x="112" y="159"/>
                    </a:lnTo>
                    <a:lnTo>
                      <a:pt x="111" y="174"/>
                    </a:lnTo>
                    <a:lnTo>
                      <a:pt x="111" y="3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dirty="0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9E7E1F5-6E96-3C4D-81F4-EF4D94547A40}"/>
                </a:ext>
              </a:extLst>
            </p:cNvPr>
            <p:cNvSpPr/>
            <p:nvPr/>
          </p:nvSpPr>
          <p:spPr>
            <a:xfrm>
              <a:off x="4942871" y="2974991"/>
              <a:ext cx="297717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ü"/>
                <a:defRPr/>
              </a:pPr>
              <a:r>
                <a:rPr lang="en-US" altLang="zh-CN" dirty="0">
                  <a:latin typeface="Arial" panose="020B0604020202090204" pitchFamily="34" charset="0"/>
                  <a:cs typeface="Arial" panose="020B0604020202090204" pitchFamily="34" charset="0"/>
                </a:rPr>
                <a:t>Invest heavily in fintech </a:t>
              </a:r>
            </a:p>
            <a:p>
              <a:pPr lvl="0">
                <a:defRPr/>
              </a:pPr>
              <a:r>
                <a:rPr lang="en-US" altLang="zh-CN" dirty="0">
                  <a:latin typeface="Arial" panose="020B0604020202090204" pitchFamily="34" charset="0"/>
                  <a:cs typeface="Arial" panose="020B0604020202090204" pitchFamily="34" charset="0"/>
                </a:rPr>
                <a:t>      and data analytics</a:t>
              </a:r>
            </a:p>
            <a:p>
              <a:pPr marL="285750" lvl="0" indent="-285750">
                <a:buFont typeface="Wingdings" pitchFamily="2" charset="2"/>
                <a:buChar char="ü"/>
                <a:defRPr/>
              </a:pPr>
              <a:endParaRPr lang="en-US" altLang="zh-CN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dirty="0">
                  <a:latin typeface="Arial" panose="020B0604020202090204" pitchFamily="34" charset="0"/>
                  <a:cs typeface="Arial" panose="020B0604020202090204" pitchFamily="34" charset="0"/>
                </a:rPr>
                <a:t>Become local market winner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4C07C4-1F7E-C342-85D1-B8F5ACA2158C}"/>
              </a:ext>
            </a:extLst>
          </p:cNvPr>
          <p:cNvGrpSpPr/>
          <p:nvPr/>
        </p:nvGrpSpPr>
        <p:grpSpPr>
          <a:xfrm>
            <a:off x="7987864" y="1944808"/>
            <a:ext cx="3788773" cy="2583147"/>
            <a:chOff x="7835443" y="1944807"/>
            <a:chExt cx="3788773" cy="2583147"/>
          </a:xfrm>
        </p:grpSpPr>
        <p:sp>
          <p:nvSpPr>
            <p:cNvPr id="57" name="Freeform: Shape 4">
              <a:extLst>
                <a:ext uri="{FF2B5EF4-FFF2-40B4-BE49-F238E27FC236}">
                  <a16:creationId xmlns:a16="http://schemas.microsoft.com/office/drawing/2014/main" id="{D6E0E0B6-3D2C-400C-B9BE-2ED655E5510D}"/>
                </a:ext>
              </a:extLst>
            </p:cNvPr>
            <p:cNvSpPr/>
            <p:nvPr/>
          </p:nvSpPr>
          <p:spPr>
            <a:xfrm>
              <a:off x="8356337" y="2095343"/>
              <a:ext cx="2757740" cy="7650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rgbClr val="000000">
                <a:lumMod val="20000"/>
                <a:lumOff val="80000"/>
                <a:alpha val="90000"/>
              </a:srgbClr>
            </a:solidFill>
            <a:ln w="12700" cap="flat" cmpd="sng" algn="ctr">
              <a:solidFill>
                <a:srgbClr val="121010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none" lIns="1536000" tIns="162452" rIns="480000" bIns="162452" anchor="ctr" anchorCtr="0">
              <a:normAutofit/>
            </a:bodyPr>
            <a:lstStyle/>
            <a:p>
              <a:pPr algn="ctr"/>
              <a:endParaRPr lang="en-US" altLang="zh-CN" sz="1600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59" name="Group 19">
              <a:extLst>
                <a:ext uri="{FF2B5EF4-FFF2-40B4-BE49-F238E27FC236}">
                  <a16:creationId xmlns:a16="http://schemas.microsoft.com/office/drawing/2014/main" id="{69BF880E-6E67-4E40-9533-DDB2F950184F}"/>
                </a:ext>
              </a:extLst>
            </p:cNvPr>
            <p:cNvGrpSpPr/>
            <p:nvPr/>
          </p:nvGrpSpPr>
          <p:grpSpPr>
            <a:xfrm rot="5400000" flipV="1">
              <a:off x="8250561" y="3477169"/>
              <a:ext cx="1477327" cy="624243"/>
              <a:chOff x="5978769" y="2082018"/>
              <a:chExt cx="1069148" cy="2396956"/>
            </a:xfrm>
          </p:grpSpPr>
          <p:cxnSp>
            <p:nvCxnSpPr>
              <p:cNvPr id="61" name="Straight Connector 20">
                <a:extLst>
                  <a:ext uri="{FF2B5EF4-FFF2-40B4-BE49-F238E27FC236}">
                    <a16:creationId xmlns:a16="http://schemas.microsoft.com/office/drawing/2014/main" id="{2D5D7E15-4EFD-4190-A8F9-F993BCCE52B8}"/>
                  </a:ext>
                </a:extLst>
              </p:cNvPr>
              <p:cNvCxnSpPr/>
              <p:nvPr/>
            </p:nvCxnSpPr>
            <p:spPr>
              <a:xfrm rot="16200000">
                <a:off x="5849439" y="3280496"/>
                <a:ext cx="2396956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ysDot"/>
                <a:miter lim="800000"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62" name="Straight Connector 21">
                <a:extLst>
                  <a:ext uri="{FF2B5EF4-FFF2-40B4-BE49-F238E27FC236}">
                    <a16:creationId xmlns:a16="http://schemas.microsoft.com/office/drawing/2014/main" id="{B53253E7-D54A-45FB-8027-D1DFD666C9CE}"/>
                  </a:ext>
                </a:extLst>
              </p:cNvPr>
              <p:cNvCxnSpPr/>
              <p:nvPr/>
            </p:nvCxnSpPr>
            <p:spPr>
              <a:xfrm>
                <a:off x="5978769" y="2096086"/>
                <a:ext cx="1069147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ysDot"/>
                <a:miter lim="800000"/>
                <a:headEnd type="oval"/>
                <a:tailEnd type="none" w="med" len="med"/>
              </a:ln>
              <a:effectLst/>
            </p:spPr>
          </p:cxn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69BACF9-CEE3-49CA-A228-A8FE1BF991C6}"/>
                </a:ext>
              </a:extLst>
            </p:cNvPr>
            <p:cNvSpPr txBox="1"/>
            <p:nvPr/>
          </p:nvSpPr>
          <p:spPr>
            <a:xfrm>
              <a:off x="8820969" y="2277831"/>
              <a:ext cx="1895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90204" pitchFamily="34" charset="0"/>
                  <a:cs typeface="Arial" panose="020B0604020202090204" pitchFamily="34" charset="0"/>
                </a:rPr>
                <a:t>Stakeholder</a:t>
              </a:r>
              <a:endParaRPr lang="zh-CN" altLang="en-US" sz="2000" dirty="0"/>
            </a:p>
          </p:txBody>
        </p:sp>
        <p:sp>
          <p:nvSpPr>
            <p:cNvPr id="58" name="Freeform: Shape 5">
              <a:extLst>
                <a:ext uri="{FF2B5EF4-FFF2-40B4-BE49-F238E27FC236}">
                  <a16:creationId xmlns:a16="http://schemas.microsoft.com/office/drawing/2014/main" id="{27CBB1EB-E242-4CB1-93D6-7C0E55B7C392}"/>
                </a:ext>
              </a:extLst>
            </p:cNvPr>
            <p:cNvSpPr/>
            <p:nvPr/>
          </p:nvSpPr>
          <p:spPr>
            <a:xfrm>
              <a:off x="7835443" y="1944807"/>
              <a:ext cx="1020634" cy="1044672"/>
            </a:xfrm>
            <a:custGeom>
              <a:avLst/>
              <a:gdLst>
                <a:gd name="connsiteX0" fmla="*/ 0 w 1152002"/>
                <a:gd name="connsiteY0" fmla="*/ 576001 h 1152002"/>
                <a:gd name="connsiteX1" fmla="*/ 576001 w 1152002"/>
                <a:gd name="connsiteY1" fmla="*/ 0 h 1152002"/>
                <a:gd name="connsiteX2" fmla="*/ 1152002 w 1152002"/>
                <a:gd name="connsiteY2" fmla="*/ 576001 h 1152002"/>
                <a:gd name="connsiteX3" fmla="*/ 576001 w 1152002"/>
                <a:gd name="connsiteY3" fmla="*/ 1152002 h 1152002"/>
                <a:gd name="connsiteX4" fmla="*/ 0 w 1152002"/>
                <a:gd name="connsiteY4" fmla="*/ 576001 h 115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002" h="1152002">
                  <a:moveTo>
                    <a:pt x="0" y="576001"/>
                  </a:moveTo>
                  <a:cubicBezTo>
                    <a:pt x="0" y="257884"/>
                    <a:pt x="257884" y="0"/>
                    <a:pt x="576001" y="0"/>
                  </a:cubicBezTo>
                  <a:cubicBezTo>
                    <a:pt x="894118" y="0"/>
                    <a:pt x="1152002" y="257884"/>
                    <a:pt x="1152002" y="576001"/>
                  </a:cubicBezTo>
                  <a:cubicBezTo>
                    <a:pt x="1152002" y="894118"/>
                    <a:pt x="894118" y="1152002"/>
                    <a:pt x="576001" y="1152002"/>
                  </a:cubicBezTo>
                  <a:cubicBezTo>
                    <a:pt x="257884" y="1152002"/>
                    <a:pt x="0" y="894118"/>
                    <a:pt x="0" y="576001"/>
                  </a:cubicBezTo>
                  <a:close/>
                </a:path>
              </a:pathLst>
            </a:custGeom>
            <a:solidFill>
              <a:srgbClr val="15D16C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33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8BA388-DF06-AD4C-960D-5A604D8E0CEE}"/>
                </a:ext>
              </a:extLst>
            </p:cNvPr>
            <p:cNvSpPr/>
            <p:nvPr/>
          </p:nvSpPr>
          <p:spPr>
            <a:xfrm>
              <a:off x="8764559" y="2982146"/>
              <a:ext cx="285965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itchFamily="2" charset="2"/>
                <a:buChar char="ü"/>
                <a:defRPr/>
              </a:pPr>
              <a:r>
                <a:rPr lang="en-US" altLang="zh-CN" dirty="0">
                  <a:latin typeface="Arial" panose="020B0604020202090204" pitchFamily="34" charset="0"/>
                  <a:cs typeface="Arial" panose="020B0604020202090204" pitchFamily="34" charset="0"/>
                </a:rPr>
                <a:t>Increase operational efficiency</a:t>
              </a:r>
            </a:p>
            <a:p>
              <a:pPr marL="285750" lvl="0" indent="-285750">
                <a:buFont typeface="Wingdings" pitchFamily="2" charset="2"/>
                <a:buChar char="ü"/>
                <a:defRPr/>
              </a:pPr>
              <a:endParaRPr lang="en-US" altLang="zh-CN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dirty="0">
                  <a:latin typeface="Arial" panose="020B0604020202090204" pitchFamily="34" charset="0"/>
                  <a:cs typeface="Arial" panose="020B0604020202090204" pitchFamily="34" charset="0"/>
                </a:rPr>
                <a:t>Analyze problems on a </a:t>
              </a:r>
            </a:p>
            <a:p>
              <a:r>
                <a:rPr lang="en-US" altLang="zh-CN" dirty="0">
                  <a:latin typeface="Arial" panose="020B0604020202090204" pitchFamily="34" charset="0"/>
                  <a:cs typeface="Arial" panose="020B0604020202090204" pitchFamily="34" charset="0"/>
                </a:rPr>
                <a:t>      case-by-case basis</a:t>
              </a:r>
            </a:p>
          </p:txBody>
        </p:sp>
      </p:grpSp>
      <p:grpSp>
        <p:nvGrpSpPr>
          <p:cNvPr id="81" name="Google Shape;15190;p49">
            <a:extLst>
              <a:ext uri="{FF2B5EF4-FFF2-40B4-BE49-F238E27FC236}">
                <a16:creationId xmlns:a16="http://schemas.microsoft.com/office/drawing/2014/main" id="{F03B1402-3ABB-974C-ADAE-5CAA59C13BD7}"/>
              </a:ext>
            </a:extLst>
          </p:cNvPr>
          <p:cNvGrpSpPr/>
          <p:nvPr/>
        </p:nvGrpSpPr>
        <p:grpSpPr>
          <a:xfrm>
            <a:off x="8157922" y="2111593"/>
            <a:ext cx="671602" cy="694018"/>
            <a:chOff x="849675" y="3347716"/>
            <a:chExt cx="346300" cy="375818"/>
          </a:xfrm>
        </p:grpSpPr>
        <p:sp>
          <p:nvSpPr>
            <p:cNvPr id="82" name="Google Shape;15191;p49">
              <a:extLst>
                <a:ext uri="{FF2B5EF4-FFF2-40B4-BE49-F238E27FC236}">
                  <a16:creationId xmlns:a16="http://schemas.microsoft.com/office/drawing/2014/main" id="{6507BBBD-197B-B94D-81E7-049B48657BA0}"/>
                </a:ext>
              </a:extLst>
            </p:cNvPr>
            <p:cNvSpPr/>
            <p:nvPr/>
          </p:nvSpPr>
          <p:spPr>
            <a:xfrm>
              <a:off x="880714" y="3347716"/>
              <a:ext cx="315262" cy="314895"/>
            </a:xfrm>
            <a:custGeom>
              <a:avLst/>
              <a:gdLst/>
              <a:ahLst/>
              <a:cxnLst/>
              <a:rect l="l" t="t" r="r" b="b"/>
              <a:pathLst>
                <a:path w="12026" h="12012" extrusionOk="0">
                  <a:moveTo>
                    <a:pt x="6006" y="1"/>
                  </a:moveTo>
                  <a:cubicBezTo>
                    <a:pt x="2685" y="1"/>
                    <a:pt x="0" y="2686"/>
                    <a:pt x="0" y="6006"/>
                  </a:cubicBezTo>
                  <a:cubicBezTo>
                    <a:pt x="0" y="9326"/>
                    <a:pt x="2685" y="12011"/>
                    <a:pt x="6006" y="12011"/>
                  </a:cubicBezTo>
                  <a:cubicBezTo>
                    <a:pt x="9326" y="12011"/>
                    <a:pt x="12025" y="9326"/>
                    <a:pt x="12025" y="6006"/>
                  </a:cubicBezTo>
                  <a:cubicBezTo>
                    <a:pt x="12025" y="2686"/>
                    <a:pt x="9326" y="1"/>
                    <a:pt x="6006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92;p49">
              <a:extLst>
                <a:ext uri="{FF2B5EF4-FFF2-40B4-BE49-F238E27FC236}">
                  <a16:creationId xmlns:a16="http://schemas.microsoft.com/office/drawing/2014/main" id="{3023E008-7C9F-3C45-926B-0E639072D5EB}"/>
                </a:ext>
              </a:extLst>
            </p:cNvPr>
            <p:cNvSpPr/>
            <p:nvPr/>
          </p:nvSpPr>
          <p:spPr>
            <a:xfrm>
              <a:off x="849675" y="3351124"/>
              <a:ext cx="299742" cy="311801"/>
            </a:xfrm>
            <a:custGeom>
              <a:avLst/>
              <a:gdLst/>
              <a:ahLst/>
              <a:cxnLst/>
              <a:rect l="l" t="t" r="r" b="b"/>
              <a:pathLst>
                <a:path w="11434" h="11894" extrusionOk="0">
                  <a:moveTo>
                    <a:pt x="5963" y="1"/>
                  </a:moveTo>
                  <a:cubicBezTo>
                    <a:pt x="2036" y="809"/>
                    <a:pt x="1" y="5183"/>
                    <a:pt x="1906" y="8720"/>
                  </a:cubicBezTo>
                  <a:cubicBezTo>
                    <a:pt x="3009" y="10790"/>
                    <a:pt x="5092" y="11894"/>
                    <a:pt x="7205" y="11894"/>
                  </a:cubicBezTo>
                  <a:cubicBezTo>
                    <a:pt x="8716" y="11894"/>
                    <a:pt x="10242" y="11329"/>
                    <a:pt x="11434" y="10149"/>
                  </a:cubicBezTo>
                  <a:lnTo>
                    <a:pt x="11434" y="10149"/>
                  </a:lnTo>
                  <a:cubicBezTo>
                    <a:pt x="11029" y="10221"/>
                    <a:pt x="10611" y="10264"/>
                    <a:pt x="10207" y="10264"/>
                  </a:cubicBezTo>
                  <a:cubicBezTo>
                    <a:pt x="7767" y="10264"/>
                    <a:pt x="5573" y="8806"/>
                    <a:pt x="4649" y="6554"/>
                  </a:cubicBezTo>
                  <a:cubicBezTo>
                    <a:pt x="3711" y="4303"/>
                    <a:pt x="4245" y="1704"/>
                    <a:pt x="5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3;p49">
              <a:extLst>
                <a:ext uri="{FF2B5EF4-FFF2-40B4-BE49-F238E27FC236}">
                  <a16:creationId xmlns:a16="http://schemas.microsoft.com/office/drawing/2014/main" id="{97995D1E-5776-AC40-BE77-FB064D18A098}"/>
                </a:ext>
              </a:extLst>
            </p:cNvPr>
            <p:cNvSpPr/>
            <p:nvPr/>
          </p:nvSpPr>
          <p:spPr>
            <a:xfrm>
              <a:off x="881081" y="3347716"/>
              <a:ext cx="314501" cy="314895"/>
            </a:xfrm>
            <a:custGeom>
              <a:avLst/>
              <a:gdLst/>
              <a:ahLst/>
              <a:cxnLst/>
              <a:rect l="l" t="t" r="r" b="b"/>
              <a:pathLst>
                <a:path w="11997" h="12012" extrusionOk="0">
                  <a:moveTo>
                    <a:pt x="5775" y="15"/>
                  </a:moveTo>
                  <a:lnTo>
                    <a:pt x="5775" y="2542"/>
                  </a:lnTo>
                  <a:lnTo>
                    <a:pt x="2975" y="2542"/>
                  </a:lnTo>
                  <a:cubicBezTo>
                    <a:pt x="3610" y="1098"/>
                    <a:pt x="4620" y="131"/>
                    <a:pt x="5761" y="15"/>
                  </a:cubicBezTo>
                  <a:close/>
                  <a:moveTo>
                    <a:pt x="6222" y="15"/>
                  </a:moveTo>
                  <a:cubicBezTo>
                    <a:pt x="7377" y="131"/>
                    <a:pt x="8388" y="1098"/>
                    <a:pt x="9023" y="2542"/>
                  </a:cubicBezTo>
                  <a:lnTo>
                    <a:pt x="6222" y="2542"/>
                  </a:lnTo>
                  <a:lnTo>
                    <a:pt x="6222" y="15"/>
                  </a:lnTo>
                  <a:close/>
                  <a:moveTo>
                    <a:pt x="5761" y="3003"/>
                  </a:moveTo>
                  <a:lnTo>
                    <a:pt x="5761" y="5775"/>
                  </a:lnTo>
                  <a:lnTo>
                    <a:pt x="2310" y="5775"/>
                  </a:lnTo>
                  <a:cubicBezTo>
                    <a:pt x="2325" y="4837"/>
                    <a:pt x="2484" y="3898"/>
                    <a:pt x="2801" y="3003"/>
                  </a:cubicBezTo>
                  <a:close/>
                  <a:moveTo>
                    <a:pt x="9196" y="3003"/>
                  </a:moveTo>
                  <a:cubicBezTo>
                    <a:pt x="9514" y="3898"/>
                    <a:pt x="9673" y="4837"/>
                    <a:pt x="9687" y="5775"/>
                  </a:cubicBezTo>
                  <a:lnTo>
                    <a:pt x="6222" y="5775"/>
                  </a:lnTo>
                  <a:lnTo>
                    <a:pt x="6222" y="3003"/>
                  </a:lnTo>
                  <a:close/>
                  <a:moveTo>
                    <a:pt x="5761" y="6237"/>
                  </a:moveTo>
                  <a:lnTo>
                    <a:pt x="5761" y="9009"/>
                  </a:lnTo>
                  <a:lnTo>
                    <a:pt x="2801" y="9009"/>
                  </a:lnTo>
                  <a:cubicBezTo>
                    <a:pt x="2484" y="8114"/>
                    <a:pt x="2325" y="7190"/>
                    <a:pt x="2310" y="6237"/>
                  </a:cubicBezTo>
                  <a:close/>
                  <a:moveTo>
                    <a:pt x="9687" y="6237"/>
                  </a:moveTo>
                  <a:cubicBezTo>
                    <a:pt x="9673" y="7190"/>
                    <a:pt x="9514" y="8114"/>
                    <a:pt x="9196" y="9009"/>
                  </a:cubicBezTo>
                  <a:lnTo>
                    <a:pt x="6222" y="9009"/>
                  </a:lnTo>
                  <a:lnTo>
                    <a:pt x="6222" y="6237"/>
                  </a:lnTo>
                  <a:close/>
                  <a:moveTo>
                    <a:pt x="5761" y="9470"/>
                  </a:moveTo>
                  <a:lnTo>
                    <a:pt x="5761" y="11997"/>
                  </a:lnTo>
                  <a:cubicBezTo>
                    <a:pt x="4620" y="11896"/>
                    <a:pt x="3610" y="10914"/>
                    <a:pt x="2975" y="9470"/>
                  </a:cubicBezTo>
                  <a:close/>
                  <a:moveTo>
                    <a:pt x="5761" y="1"/>
                  </a:moveTo>
                  <a:cubicBezTo>
                    <a:pt x="5154" y="30"/>
                    <a:pt x="4562" y="145"/>
                    <a:pt x="3985" y="347"/>
                  </a:cubicBezTo>
                  <a:cubicBezTo>
                    <a:pt x="3321" y="954"/>
                    <a:pt x="2816" y="1704"/>
                    <a:pt x="2484" y="2542"/>
                  </a:cubicBezTo>
                  <a:lnTo>
                    <a:pt x="1098" y="2542"/>
                  </a:lnTo>
                  <a:cubicBezTo>
                    <a:pt x="982" y="2686"/>
                    <a:pt x="881" y="2845"/>
                    <a:pt x="795" y="3003"/>
                  </a:cubicBezTo>
                  <a:lnTo>
                    <a:pt x="2310" y="3003"/>
                  </a:lnTo>
                  <a:cubicBezTo>
                    <a:pt x="2022" y="3898"/>
                    <a:pt x="1863" y="4837"/>
                    <a:pt x="1849" y="5775"/>
                  </a:cubicBezTo>
                  <a:lnTo>
                    <a:pt x="1" y="5775"/>
                  </a:lnTo>
                  <a:lnTo>
                    <a:pt x="1" y="6006"/>
                  </a:lnTo>
                  <a:lnTo>
                    <a:pt x="1" y="6237"/>
                  </a:lnTo>
                  <a:lnTo>
                    <a:pt x="1849" y="6237"/>
                  </a:lnTo>
                  <a:cubicBezTo>
                    <a:pt x="1863" y="7175"/>
                    <a:pt x="2022" y="8114"/>
                    <a:pt x="2310" y="9009"/>
                  </a:cubicBezTo>
                  <a:lnTo>
                    <a:pt x="795" y="9009"/>
                  </a:lnTo>
                  <a:cubicBezTo>
                    <a:pt x="881" y="9167"/>
                    <a:pt x="982" y="9326"/>
                    <a:pt x="1083" y="9470"/>
                  </a:cubicBezTo>
                  <a:lnTo>
                    <a:pt x="2484" y="9470"/>
                  </a:lnTo>
                  <a:cubicBezTo>
                    <a:pt x="2816" y="10308"/>
                    <a:pt x="3321" y="11058"/>
                    <a:pt x="3985" y="11665"/>
                  </a:cubicBezTo>
                  <a:cubicBezTo>
                    <a:pt x="4562" y="11867"/>
                    <a:pt x="5154" y="11982"/>
                    <a:pt x="5761" y="12011"/>
                  </a:cubicBezTo>
                  <a:lnTo>
                    <a:pt x="6222" y="12011"/>
                  </a:lnTo>
                  <a:lnTo>
                    <a:pt x="6222" y="11997"/>
                  </a:lnTo>
                  <a:lnTo>
                    <a:pt x="6222" y="9470"/>
                  </a:lnTo>
                  <a:lnTo>
                    <a:pt x="9023" y="9470"/>
                  </a:lnTo>
                  <a:cubicBezTo>
                    <a:pt x="8388" y="10914"/>
                    <a:pt x="7377" y="11896"/>
                    <a:pt x="6222" y="12011"/>
                  </a:cubicBezTo>
                  <a:cubicBezTo>
                    <a:pt x="6829" y="11982"/>
                    <a:pt x="7435" y="11867"/>
                    <a:pt x="8012" y="11665"/>
                  </a:cubicBezTo>
                  <a:cubicBezTo>
                    <a:pt x="8677" y="11058"/>
                    <a:pt x="9182" y="10308"/>
                    <a:pt x="9514" y="9470"/>
                  </a:cubicBezTo>
                  <a:lnTo>
                    <a:pt x="10900" y="9470"/>
                  </a:lnTo>
                  <a:cubicBezTo>
                    <a:pt x="11015" y="9326"/>
                    <a:pt x="11116" y="9167"/>
                    <a:pt x="11203" y="9009"/>
                  </a:cubicBezTo>
                  <a:lnTo>
                    <a:pt x="9687" y="9009"/>
                  </a:lnTo>
                  <a:cubicBezTo>
                    <a:pt x="9976" y="8114"/>
                    <a:pt x="10135" y="7175"/>
                    <a:pt x="10163" y="6237"/>
                  </a:cubicBezTo>
                  <a:lnTo>
                    <a:pt x="11997" y="6237"/>
                  </a:lnTo>
                  <a:lnTo>
                    <a:pt x="11997" y="6006"/>
                  </a:lnTo>
                  <a:lnTo>
                    <a:pt x="11997" y="5775"/>
                  </a:lnTo>
                  <a:lnTo>
                    <a:pt x="10163" y="5775"/>
                  </a:lnTo>
                  <a:cubicBezTo>
                    <a:pt x="10135" y="4837"/>
                    <a:pt x="9976" y="3898"/>
                    <a:pt x="9687" y="3003"/>
                  </a:cubicBezTo>
                  <a:lnTo>
                    <a:pt x="11203" y="3003"/>
                  </a:lnTo>
                  <a:cubicBezTo>
                    <a:pt x="11102" y="2845"/>
                    <a:pt x="11001" y="2700"/>
                    <a:pt x="10900" y="2542"/>
                  </a:cubicBezTo>
                  <a:lnTo>
                    <a:pt x="9514" y="2542"/>
                  </a:lnTo>
                  <a:cubicBezTo>
                    <a:pt x="9182" y="1704"/>
                    <a:pt x="8677" y="954"/>
                    <a:pt x="8012" y="347"/>
                  </a:cubicBezTo>
                  <a:cubicBezTo>
                    <a:pt x="7435" y="145"/>
                    <a:pt x="6829" y="30"/>
                    <a:pt x="62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194;p49">
              <a:extLst>
                <a:ext uri="{FF2B5EF4-FFF2-40B4-BE49-F238E27FC236}">
                  <a16:creationId xmlns:a16="http://schemas.microsoft.com/office/drawing/2014/main" id="{EB4EFA8D-EEA8-2E4C-8D25-64987B6025B2}"/>
                </a:ext>
              </a:extLst>
            </p:cNvPr>
            <p:cNvSpPr/>
            <p:nvPr/>
          </p:nvSpPr>
          <p:spPr>
            <a:xfrm>
              <a:off x="881081" y="3351124"/>
              <a:ext cx="237298" cy="311487"/>
            </a:xfrm>
            <a:custGeom>
              <a:avLst/>
              <a:gdLst/>
              <a:ahLst/>
              <a:cxnLst/>
              <a:rect l="l" t="t" r="r" b="b"/>
              <a:pathLst>
                <a:path w="9052" h="11882" extrusionOk="0">
                  <a:moveTo>
                    <a:pt x="8532" y="10250"/>
                  </a:moveTo>
                  <a:cubicBezTo>
                    <a:pt x="7927" y="11187"/>
                    <a:pt x="7120" y="11778"/>
                    <a:pt x="6241" y="11881"/>
                  </a:cubicBezTo>
                  <a:lnTo>
                    <a:pt x="6241" y="11881"/>
                  </a:lnTo>
                  <a:cubicBezTo>
                    <a:pt x="6841" y="11864"/>
                    <a:pt x="7441" y="11749"/>
                    <a:pt x="8012" y="11549"/>
                  </a:cubicBezTo>
                  <a:cubicBezTo>
                    <a:pt x="8417" y="11174"/>
                    <a:pt x="8778" y="10755"/>
                    <a:pt x="9052" y="10279"/>
                  </a:cubicBezTo>
                  <a:lnTo>
                    <a:pt x="9009" y="10264"/>
                  </a:lnTo>
                  <a:cubicBezTo>
                    <a:pt x="8850" y="10264"/>
                    <a:pt x="8691" y="10264"/>
                    <a:pt x="8532" y="10250"/>
                  </a:cubicBezTo>
                  <a:close/>
                  <a:moveTo>
                    <a:pt x="4765" y="1"/>
                  </a:moveTo>
                  <a:cubicBezTo>
                    <a:pt x="4505" y="59"/>
                    <a:pt x="4245" y="131"/>
                    <a:pt x="3985" y="217"/>
                  </a:cubicBezTo>
                  <a:cubicBezTo>
                    <a:pt x="3321" y="824"/>
                    <a:pt x="2816" y="1574"/>
                    <a:pt x="2484" y="2412"/>
                  </a:cubicBezTo>
                  <a:lnTo>
                    <a:pt x="1098" y="2412"/>
                  </a:lnTo>
                  <a:cubicBezTo>
                    <a:pt x="982" y="2570"/>
                    <a:pt x="881" y="2715"/>
                    <a:pt x="795" y="2873"/>
                  </a:cubicBezTo>
                  <a:lnTo>
                    <a:pt x="2310" y="2873"/>
                  </a:lnTo>
                  <a:cubicBezTo>
                    <a:pt x="2022" y="3768"/>
                    <a:pt x="1863" y="4707"/>
                    <a:pt x="1849" y="5645"/>
                  </a:cubicBezTo>
                  <a:lnTo>
                    <a:pt x="1" y="5645"/>
                  </a:lnTo>
                  <a:lnTo>
                    <a:pt x="1" y="5876"/>
                  </a:lnTo>
                  <a:lnTo>
                    <a:pt x="1" y="6107"/>
                  </a:lnTo>
                  <a:lnTo>
                    <a:pt x="1849" y="6107"/>
                  </a:lnTo>
                  <a:cubicBezTo>
                    <a:pt x="1863" y="7060"/>
                    <a:pt x="2022" y="7984"/>
                    <a:pt x="2310" y="8893"/>
                  </a:cubicBezTo>
                  <a:lnTo>
                    <a:pt x="795" y="8893"/>
                  </a:lnTo>
                  <a:cubicBezTo>
                    <a:pt x="881" y="9037"/>
                    <a:pt x="982" y="9196"/>
                    <a:pt x="1083" y="9355"/>
                  </a:cubicBezTo>
                  <a:lnTo>
                    <a:pt x="2484" y="9355"/>
                  </a:lnTo>
                  <a:cubicBezTo>
                    <a:pt x="2816" y="10192"/>
                    <a:pt x="3321" y="10943"/>
                    <a:pt x="3985" y="11549"/>
                  </a:cubicBezTo>
                  <a:cubicBezTo>
                    <a:pt x="4562" y="11751"/>
                    <a:pt x="5154" y="11867"/>
                    <a:pt x="5761" y="11881"/>
                  </a:cubicBezTo>
                  <a:lnTo>
                    <a:pt x="5775" y="11881"/>
                  </a:lnTo>
                  <a:cubicBezTo>
                    <a:pt x="4620" y="11766"/>
                    <a:pt x="3610" y="10798"/>
                    <a:pt x="2989" y="9355"/>
                  </a:cubicBezTo>
                  <a:lnTo>
                    <a:pt x="5761" y="9355"/>
                  </a:lnTo>
                  <a:lnTo>
                    <a:pt x="5775" y="11881"/>
                  </a:lnTo>
                  <a:lnTo>
                    <a:pt x="6222" y="11881"/>
                  </a:lnTo>
                  <a:cubicBezTo>
                    <a:pt x="6227" y="11881"/>
                    <a:pt x="6232" y="11881"/>
                    <a:pt x="6237" y="11881"/>
                  </a:cubicBezTo>
                  <a:lnTo>
                    <a:pt x="6237" y="11881"/>
                  </a:lnTo>
                  <a:lnTo>
                    <a:pt x="6237" y="11881"/>
                  </a:lnTo>
                  <a:cubicBezTo>
                    <a:pt x="6238" y="11881"/>
                    <a:pt x="6240" y="11881"/>
                    <a:pt x="6241" y="11881"/>
                  </a:cubicBezTo>
                  <a:lnTo>
                    <a:pt x="6241" y="11881"/>
                  </a:lnTo>
                  <a:cubicBezTo>
                    <a:pt x="6240" y="11881"/>
                    <a:pt x="6238" y="11881"/>
                    <a:pt x="6237" y="11881"/>
                  </a:cubicBezTo>
                  <a:lnTo>
                    <a:pt x="6237" y="11881"/>
                  </a:lnTo>
                  <a:lnTo>
                    <a:pt x="6237" y="9586"/>
                  </a:lnTo>
                  <a:cubicBezTo>
                    <a:pt x="5847" y="9398"/>
                    <a:pt x="5486" y="9153"/>
                    <a:pt x="5169" y="8879"/>
                  </a:cubicBezTo>
                  <a:lnTo>
                    <a:pt x="2801" y="8879"/>
                  </a:lnTo>
                  <a:cubicBezTo>
                    <a:pt x="2484" y="7998"/>
                    <a:pt x="2325" y="7060"/>
                    <a:pt x="2296" y="6107"/>
                  </a:cubicBezTo>
                  <a:lnTo>
                    <a:pt x="3278" y="6107"/>
                  </a:lnTo>
                  <a:cubicBezTo>
                    <a:pt x="3234" y="5963"/>
                    <a:pt x="3191" y="5804"/>
                    <a:pt x="3162" y="5645"/>
                  </a:cubicBezTo>
                  <a:lnTo>
                    <a:pt x="2310" y="5645"/>
                  </a:lnTo>
                  <a:cubicBezTo>
                    <a:pt x="2325" y="4707"/>
                    <a:pt x="2484" y="3768"/>
                    <a:pt x="2801" y="2873"/>
                  </a:cubicBezTo>
                  <a:lnTo>
                    <a:pt x="3162" y="2873"/>
                  </a:lnTo>
                  <a:cubicBezTo>
                    <a:pt x="3191" y="2715"/>
                    <a:pt x="3234" y="2570"/>
                    <a:pt x="3292" y="2412"/>
                  </a:cubicBezTo>
                  <a:lnTo>
                    <a:pt x="2975" y="2412"/>
                  </a:lnTo>
                  <a:cubicBezTo>
                    <a:pt x="3263" y="1719"/>
                    <a:pt x="3696" y="1098"/>
                    <a:pt x="4245" y="593"/>
                  </a:cubicBezTo>
                  <a:cubicBezTo>
                    <a:pt x="4404" y="391"/>
                    <a:pt x="4577" y="188"/>
                    <a:pt x="4765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195;p49">
              <a:extLst>
                <a:ext uri="{FF2B5EF4-FFF2-40B4-BE49-F238E27FC236}">
                  <a16:creationId xmlns:a16="http://schemas.microsoft.com/office/drawing/2014/main" id="{5445E9FE-4663-9A44-9107-61E681C82472}"/>
                </a:ext>
              </a:extLst>
            </p:cNvPr>
            <p:cNvSpPr/>
            <p:nvPr/>
          </p:nvSpPr>
          <p:spPr>
            <a:xfrm>
              <a:off x="935582" y="3650473"/>
              <a:ext cx="205893" cy="72668"/>
            </a:xfrm>
            <a:custGeom>
              <a:avLst/>
              <a:gdLst/>
              <a:ahLst/>
              <a:cxnLst/>
              <a:rect l="l" t="t" r="r" b="b"/>
              <a:pathLst>
                <a:path w="7854" h="2772" extrusionOk="0">
                  <a:moveTo>
                    <a:pt x="5313" y="0"/>
                  </a:moveTo>
                  <a:lnTo>
                    <a:pt x="3927" y="477"/>
                  </a:lnTo>
                  <a:lnTo>
                    <a:pt x="2541" y="15"/>
                  </a:lnTo>
                  <a:lnTo>
                    <a:pt x="607" y="708"/>
                  </a:lnTo>
                  <a:cubicBezTo>
                    <a:pt x="246" y="837"/>
                    <a:pt x="1" y="1198"/>
                    <a:pt x="1" y="1588"/>
                  </a:cubicBezTo>
                  <a:lnTo>
                    <a:pt x="1" y="2555"/>
                  </a:lnTo>
                  <a:cubicBezTo>
                    <a:pt x="1" y="2671"/>
                    <a:pt x="102" y="2772"/>
                    <a:pt x="217" y="2772"/>
                  </a:cubicBezTo>
                  <a:lnTo>
                    <a:pt x="7622" y="2772"/>
                  </a:lnTo>
                  <a:cubicBezTo>
                    <a:pt x="7752" y="2772"/>
                    <a:pt x="7853" y="2671"/>
                    <a:pt x="7853" y="2541"/>
                  </a:cubicBezTo>
                  <a:lnTo>
                    <a:pt x="7853" y="1574"/>
                  </a:lnTo>
                  <a:cubicBezTo>
                    <a:pt x="7853" y="1184"/>
                    <a:pt x="7608" y="837"/>
                    <a:pt x="7247" y="708"/>
                  </a:cubicBezTo>
                  <a:lnTo>
                    <a:pt x="5313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196;p49">
              <a:extLst>
                <a:ext uri="{FF2B5EF4-FFF2-40B4-BE49-F238E27FC236}">
                  <a16:creationId xmlns:a16="http://schemas.microsoft.com/office/drawing/2014/main" id="{3CE30307-AB32-DE4C-86AC-C036C4B8C4DB}"/>
                </a:ext>
              </a:extLst>
            </p:cNvPr>
            <p:cNvSpPr/>
            <p:nvPr/>
          </p:nvSpPr>
          <p:spPr>
            <a:xfrm>
              <a:off x="1026024" y="3675062"/>
              <a:ext cx="24616" cy="48472"/>
            </a:xfrm>
            <a:custGeom>
              <a:avLst/>
              <a:gdLst/>
              <a:ahLst/>
              <a:cxnLst/>
              <a:rect l="l" t="t" r="r" b="b"/>
              <a:pathLst>
                <a:path w="939" h="1849" extrusionOk="0">
                  <a:moveTo>
                    <a:pt x="232" y="0"/>
                  </a:moveTo>
                  <a:lnTo>
                    <a:pt x="1" y="1848"/>
                  </a:lnTo>
                  <a:lnTo>
                    <a:pt x="939" y="184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197;p49">
              <a:extLst>
                <a:ext uri="{FF2B5EF4-FFF2-40B4-BE49-F238E27FC236}">
                  <a16:creationId xmlns:a16="http://schemas.microsoft.com/office/drawing/2014/main" id="{7BC6BA81-96EA-954F-A033-B91BE36A2371}"/>
                </a:ext>
              </a:extLst>
            </p:cNvPr>
            <p:cNvSpPr/>
            <p:nvPr/>
          </p:nvSpPr>
          <p:spPr>
            <a:xfrm>
              <a:off x="1027544" y="3662584"/>
              <a:ext cx="21601" cy="20841"/>
            </a:xfrm>
            <a:custGeom>
              <a:avLst/>
              <a:gdLst/>
              <a:ahLst/>
              <a:cxnLst/>
              <a:rect l="l" t="t" r="r" b="b"/>
              <a:pathLst>
                <a:path w="824" h="795" extrusionOk="0">
                  <a:moveTo>
                    <a:pt x="0" y="0"/>
                  </a:moveTo>
                  <a:lnTo>
                    <a:pt x="0" y="621"/>
                  </a:lnTo>
                  <a:cubicBezTo>
                    <a:pt x="0" y="707"/>
                    <a:pt x="73" y="794"/>
                    <a:pt x="174" y="794"/>
                  </a:cubicBezTo>
                  <a:lnTo>
                    <a:pt x="650" y="794"/>
                  </a:lnTo>
                  <a:cubicBezTo>
                    <a:pt x="737" y="794"/>
                    <a:pt x="823" y="707"/>
                    <a:pt x="823" y="621"/>
                  </a:cubicBezTo>
                  <a:lnTo>
                    <a:pt x="823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198;p49">
              <a:extLst>
                <a:ext uri="{FF2B5EF4-FFF2-40B4-BE49-F238E27FC236}">
                  <a16:creationId xmlns:a16="http://schemas.microsoft.com/office/drawing/2014/main" id="{C25FA993-C8B2-0E4A-89E3-BDBEB845FA55}"/>
                </a:ext>
              </a:extLst>
            </p:cNvPr>
            <p:cNvSpPr/>
            <p:nvPr/>
          </p:nvSpPr>
          <p:spPr>
            <a:xfrm>
              <a:off x="1104747" y="3675429"/>
              <a:ext cx="36727" cy="47711"/>
            </a:xfrm>
            <a:custGeom>
              <a:avLst/>
              <a:gdLst/>
              <a:ahLst/>
              <a:cxnLst/>
              <a:rect l="l" t="t" r="r" b="b"/>
              <a:pathLst>
                <a:path w="1401" h="1820" extrusionOk="0">
                  <a:moveTo>
                    <a:pt x="1141" y="1"/>
                  </a:moveTo>
                  <a:lnTo>
                    <a:pt x="274" y="853"/>
                  </a:lnTo>
                  <a:cubicBezTo>
                    <a:pt x="101" y="1026"/>
                    <a:pt x="0" y="1271"/>
                    <a:pt x="0" y="1517"/>
                  </a:cubicBezTo>
                  <a:lnTo>
                    <a:pt x="0" y="1820"/>
                  </a:lnTo>
                  <a:lnTo>
                    <a:pt x="1169" y="1820"/>
                  </a:lnTo>
                  <a:cubicBezTo>
                    <a:pt x="1285" y="1820"/>
                    <a:pt x="1386" y="1719"/>
                    <a:pt x="1400" y="1603"/>
                  </a:cubicBezTo>
                  <a:lnTo>
                    <a:pt x="1400" y="622"/>
                  </a:lnTo>
                  <a:cubicBezTo>
                    <a:pt x="1400" y="391"/>
                    <a:pt x="1299" y="174"/>
                    <a:pt x="1141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199;p49">
              <a:extLst>
                <a:ext uri="{FF2B5EF4-FFF2-40B4-BE49-F238E27FC236}">
                  <a16:creationId xmlns:a16="http://schemas.microsoft.com/office/drawing/2014/main" id="{72029F3B-FBD1-0F4A-95E9-00C686DDE08D}"/>
                </a:ext>
              </a:extLst>
            </p:cNvPr>
            <p:cNvSpPr/>
            <p:nvPr/>
          </p:nvSpPr>
          <p:spPr>
            <a:xfrm>
              <a:off x="971523" y="3463140"/>
              <a:ext cx="133251" cy="96524"/>
            </a:xfrm>
            <a:custGeom>
              <a:avLst/>
              <a:gdLst/>
              <a:ahLst/>
              <a:cxnLst/>
              <a:rect l="l" t="t" r="r" b="b"/>
              <a:pathLst>
                <a:path w="5083" h="3682" extrusionOk="0">
                  <a:moveTo>
                    <a:pt x="1849" y="1"/>
                  </a:moveTo>
                  <a:cubicBezTo>
                    <a:pt x="838" y="1"/>
                    <a:pt x="1" y="823"/>
                    <a:pt x="1" y="1848"/>
                  </a:cubicBezTo>
                  <a:lnTo>
                    <a:pt x="1" y="2383"/>
                  </a:lnTo>
                  <a:cubicBezTo>
                    <a:pt x="1" y="2628"/>
                    <a:pt x="44" y="2873"/>
                    <a:pt x="131" y="3119"/>
                  </a:cubicBezTo>
                  <a:lnTo>
                    <a:pt x="203" y="3350"/>
                  </a:lnTo>
                  <a:cubicBezTo>
                    <a:pt x="232" y="3422"/>
                    <a:pt x="232" y="3494"/>
                    <a:pt x="232" y="3566"/>
                  </a:cubicBezTo>
                  <a:lnTo>
                    <a:pt x="232" y="3682"/>
                  </a:lnTo>
                  <a:lnTo>
                    <a:pt x="4866" y="3682"/>
                  </a:lnTo>
                  <a:lnTo>
                    <a:pt x="4866" y="3566"/>
                  </a:lnTo>
                  <a:cubicBezTo>
                    <a:pt x="4866" y="3494"/>
                    <a:pt x="4866" y="3422"/>
                    <a:pt x="4895" y="3350"/>
                  </a:cubicBezTo>
                  <a:lnTo>
                    <a:pt x="4967" y="3119"/>
                  </a:lnTo>
                  <a:cubicBezTo>
                    <a:pt x="5053" y="2873"/>
                    <a:pt x="5082" y="2628"/>
                    <a:pt x="5082" y="2383"/>
                  </a:cubicBezTo>
                  <a:lnTo>
                    <a:pt x="5082" y="448"/>
                  </a:lnTo>
                  <a:cubicBezTo>
                    <a:pt x="5082" y="203"/>
                    <a:pt x="4880" y="1"/>
                    <a:pt x="463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5200;p49">
              <a:extLst>
                <a:ext uri="{FF2B5EF4-FFF2-40B4-BE49-F238E27FC236}">
                  <a16:creationId xmlns:a16="http://schemas.microsoft.com/office/drawing/2014/main" id="{AD0BEF85-B6A7-F548-A3E1-1020545626F0}"/>
                </a:ext>
              </a:extLst>
            </p:cNvPr>
            <p:cNvSpPr/>
            <p:nvPr/>
          </p:nvSpPr>
          <p:spPr>
            <a:xfrm>
              <a:off x="1001801" y="3463140"/>
              <a:ext cx="103340" cy="96524"/>
            </a:xfrm>
            <a:custGeom>
              <a:avLst/>
              <a:gdLst/>
              <a:ahLst/>
              <a:cxnLst/>
              <a:rect l="l" t="t" r="r" b="b"/>
              <a:pathLst>
                <a:path w="3942" h="3682" extrusionOk="0">
                  <a:moveTo>
                    <a:pt x="3503" y="0"/>
                  </a:moveTo>
                  <a:cubicBezTo>
                    <a:pt x="3495" y="0"/>
                    <a:pt x="3487" y="0"/>
                    <a:pt x="3480" y="1"/>
                  </a:cubicBezTo>
                  <a:lnTo>
                    <a:pt x="939" y="1"/>
                  </a:lnTo>
                  <a:cubicBezTo>
                    <a:pt x="931" y="0"/>
                    <a:pt x="922" y="0"/>
                    <a:pt x="914" y="0"/>
                  </a:cubicBezTo>
                  <a:cubicBezTo>
                    <a:pt x="420" y="0"/>
                    <a:pt x="15" y="414"/>
                    <a:pt x="1" y="925"/>
                  </a:cubicBezTo>
                  <a:cubicBezTo>
                    <a:pt x="1" y="1444"/>
                    <a:pt x="419" y="1863"/>
                    <a:pt x="939" y="1863"/>
                  </a:cubicBezTo>
                  <a:lnTo>
                    <a:pt x="1069" y="1863"/>
                  </a:lnTo>
                  <a:lnTo>
                    <a:pt x="1141" y="3682"/>
                  </a:lnTo>
                  <a:lnTo>
                    <a:pt x="3711" y="3682"/>
                  </a:lnTo>
                  <a:lnTo>
                    <a:pt x="3711" y="3566"/>
                  </a:lnTo>
                  <a:cubicBezTo>
                    <a:pt x="3711" y="3494"/>
                    <a:pt x="3711" y="3422"/>
                    <a:pt x="3740" y="3350"/>
                  </a:cubicBezTo>
                  <a:lnTo>
                    <a:pt x="3812" y="3119"/>
                  </a:lnTo>
                  <a:cubicBezTo>
                    <a:pt x="3898" y="2873"/>
                    <a:pt x="3942" y="2628"/>
                    <a:pt x="3942" y="2383"/>
                  </a:cubicBezTo>
                  <a:lnTo>
                    <a:pt x="3942" y="448"/>
                  </a:lnTo>
                  <a:cubicBezTo>
                    <a:pt x="3928" y="211"/>
                    <a:pt x="3738" y="0"/>
                    <a:pt x="3503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201;p49">
              <a:extLst>
                <a:ext uri="{FF2B5EF4-FFF2-40B4-BE49-F238E27FC236}">
                  <a16:creationId xmlns:a16="http://schemas.microsoft.com/office/drawing/2014/main" id="{25811193-59F1-444E-84E0-76104657DB8E}"/>
                </a:ext>
              </a:extLst>
            </p:cNvPr>
            <p:cNvSpPr/>
            <p:nvPr/>
          </p:nvSpPr>
          <p:spPr>
            <a:xfrm>
              <a:off x="1001801" y="3608083"/>
              <a:ext cx="73061" cy="54527"/>
            </a:xfrm>
            <a:custGeom>
              <a:avLst/>
              <a:gdLst/>
              <a:ahLst/>
              <a:cxnLst/>
              <a:rect l="l" t="t" r="r" b="b"/>
              <a:pathLst>
                <a:path w="2787" h="2080" extrusionOk="0">
                  <a:moveTo>
                    <a:pt x="1" y="0"/>
                  </a:moveTo>
                  <a:lnTo>
                    <a:pt x="1" y="2079"/>
                  </a:lnTo>
                  <a:lnTo>
                    <a:pt x="2787" y="2079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202;p49">
              <a:extLst>
                <a:ext uri="{FF2B5EF4-FFF2-40B4-BE49-F238E27FC236}">
                  <a16:creationId xmlns:a16="http://schemas.microsoft.com/office/drawing/2014/main" id="{D555046E-7B87-D540-AAB2-4B894010AAFA}"/>
                </a:ext>
              </a:extLst>
            </p:cNvPr>
            <p:cNvSpPr/>
            <p:nvPr/>
          </p:nvSpPr>
          <p:spPr>
            <a:xfrm>
              <a:off x="1001801" y="3608083"/>
              <a:ext cx="73061" cy="30383"/>
            </a:xfrm>
            <a:custGeom>
              <a:avLst/>
              <a:gdLst/>
              <a:ahLst/>
              <a:cxnLst/>
              <a:rect l="l" t="t" r="r" b="b"/>
              <a:pathLst>
                <a:path w="2787" h="1159" extrusionOk="0">
                  <a:moveTo>
                    <a:pt x="1" y="0"/>
                  </a:moveTo>
                  <a:lnTo>
                    <a:pt x="1" y="780"/>
                  </a:lnTo>
                  <a:cubicBezTo>
                    <a:pt x="434" y="1033"/>
                    <a:pt x="914" y="1159"/>
                    <a:pt x="1394" y="1159"/>
                  </a:cubicBezTo>
                  <a:cubicBezTo>
                    <a:pt x="1874" y="1159"/>
                    <a:pt x="2354" y="1033"/>
                    <a:pt x="2787" y="780"/>
                  </a:cubicBezTo>
                  <a:lnTo>
                    <a:pt x="2787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203;p49">
              <a:extLst>
                <a:ext uri="{FF2B5EF4-FFF2-40B4-BE49-F238E27FC236}">
                  <a16:creationId xmlns:a16="http://schemas.microsoft.com/office/drawing/2014/main" id="{F1492BBF-531E-E94F-A4EB-B3BAA767FE92}"/>
                </a:ext>
              </a:extLst>
            </p:cNvPr>
            <p:cNvSpPr/>
            <p:nvPr/>
          </p:nvSpPr>
          <p:spPr>
            <a:xfrm>
              <a:off x="990083" y="3640459"/>
              <a:ext cx="48445" cy="43596"/>
            </a:xfrm>
            <a:custGeom>
              <a:avLst/>
              <a:gdLst/>
              <a:ahLst/>
              <a:cxnLst/>
              <a:rect l="l" t="t" r="r" b="b"/>
              <a:pathLst>
                <a:path w="1848" h="1663" extrusionOk="0">
                  <a:moveTo>
                    <a:pt x="406" y="1"/>
                  </a:moveTo>
                  <a:cubicBezTo>
                    <a:pt x="320" y="1"/>
                    <a:pt x="241" y="49"/>
                    <a:pt x="202" y="137"/>
                  </a:cubicBezTo>
                  <a:lnTo>
                    <a:pt x="0" y="555"/>
                  </a:lnTo>
                  <a:lnTo>
                    <a:pt x="765" y="1566"/>
                  </a:lnTo>
                  <a:cubicBezTo>
                    <a:pt x="813" y="1629"/>
                    <a:pt x="882" y="1662"/>
                    <a:pt x="952" y="1662"/>
                  </a:cubicBezTo>
                  <a:cubicBezTo>
                    <a:pt x="1009" y="1662"/>
                    <a:pt x="1066" y="1640"/>
                    <a:pt x="1112" y="1595"/>
                  </a:cubicBezTo>
                  <a:lnTo>
                    <a:pt x="1848" y="859"/>
                  </a:lnTo>
                  <a:lnTo>
                    <a:pt x="534" y="36"/>
                  </a:lnTo>
                  <a:cubicBezTo>
                    <a:pt x="492" y="12"/>
                    <a:pt x="448" y="1"/>
                    <a:pt x="40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204;p49">
              <a:extLst>
                <a:ext uri="{FF2B5EF4-FFF2-40B4-BE49-F238E27FC236}">
                  <a16:creationId xmlns:a16="http://schemas.microsoft.com/office/drawing/2014/main" id="{3D5593AE-19DD-9549-8F86-E5F9A501FCDF}"/>
                </a:ext>
              </a:extLst>
            </p:cNvPr>
            <p:cNvSpPr/>
            <p:nvPr/>
          </p:nvSpPr>
          <p:spPr>
            <a:xfrm>
              <a:off x="1038502" y="3640459"/>
              <a:ext cx="48105" cy="43438"/>
            </a:xfrm>
            <a:custGeom>
              <a:avLst/>
              <a:gdLst/>
              <a:ahLst/>
              <a:cxnLst/>
              <a:rect l="l" t="t" r="r" b="b"/>
              <a:pathLst>
                <a:path w="1835" h="1657" extrusionOk="0">
                  <a:moveTo>
                    <a:pt x="1422" y="1"/>
                  </a:moveTo>
                  <a:cubicBezTo>
                    <a:pt x="1380" y="1"/>
                    <a:pt x="1338" y="12"/>
                    <a:pt x="1300" y="36"/>
                  </a:cubicBezTo>
                  <a:lnTo>
                    <a:pt x="1" y="859"/>
                  </a:lnTo>
                  <a:lnTo>
                    <a:pt x="723" y="1595"/>
                  </a:lnTo>
                  <a:cubicBezTo>
                    <a:pt x="770" y="1635"/>
                    <a:pt x="829" y="1656"/>
                    <a:pt x="888" y="1656"/>
                  </a:cubicBezTo>
                  <a:cubicBezTo>
                    <a:pt x="956" y="1656"/>
                    <a:pt x="1023" y="1628"/>
                    <a:pt x="1069" y="1566"/>
                  </a:cubicBezTo>
                  <a:lnTo>
                    <a:pt x="1834" y="555"/>
                  </a:lnTo>
                  <a:lnTo>
                    <a:pt x="1632" y="137"/>
                  </a:lnTo>
                  <a:cubicBezTo>
                    <a:pt x="1593" y="49"/>
                    <a:pt x="1508" y="1"/>
                    <a:pt x="1422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205;p49">
              <a:extLst>
                <a:ext uri="{FF2B5EF4-FFF2-40B4-BE49-F238E27FC236}">
                  <a16:creationId xmlns:a16="http://schemas.microsoft.com/office/drawing/2014/main" id="{CD9883C9-BC59-C047-B32A-C4DE5A5A5E85}"/>
                </a:ext>
              </a:extLst>
            </p:cNvPr>
            <p:cNvSpPr/>
            <p:nvPr/>
          </p:nvSpPr>
          <p:spPr>
            <a:xfrm>
              <a:off x="977971" y="3511926"/>
              <a:ext cx="120746" cy="114350"/>
            </a:xfrm>
            <a:custGeom>
              <a:avLst/>
              <a:gdLst/>
              <a:ahLst/>
              <a:cxnLst/>
              <a:rect l="l" t="t" r="r" b="b"/>
              <a:pathLst>
                <a:path w="4606" h="4362" extrusionOk="0">
                  <a:moveTo>
                    <a:pt x="1995" y="1"/>
                  </a:moveTo>
                  <a:cubicBezTo>
                    <a:pt x="1405" y="1"/>
                    <a:pt x="893" y="100"/>
                    <a:pt x="635" y="161"/>
                  </a:cubicBezTo>
                  <a:cubicBezTo>
                    <a:pt x="534" y="190"/>
                    <a:pt x="462" y="276"/>
                    <a:pt x="462" y="392"/>
                  </a:cubicBezTo>
                  <a:lnTo>
                    <a:pt x="462" y="940"/>
                  </a:lnTo>
                  <a:cubicBezTo>
                    <a:pt x="462" y="1056"/>
                    <a:pt x="419" y="1186"/>
                    <a:pt x="332" y="1272"/>
                  </a:cubicBezTo>
                  <a:lnTo>
                    <a:pt x="130" y="1460"/>
                  </a:lnTo>
                  <a:cubicBezTo>
                    <a:pt x="44" y="1546"/>
                    <a:pt x="0" y="1662"/>
                    <a:pt x="0" y="1792"/>
                  </a:cubicBezTo>
                  <a:lnTo>
                    <a:pt x="0" y="2052"/>
                  </a:lnTo>
                  <a:cubicBezTo>
                    <a:pt x="0" y="3336"/>
                    <a:pt x="1040" y="4361"/>
                    <a:pt x="2310" y="4361"/>
                  </a:cubicBezTo>
                  <a:cubicBezTo>
                    <a:pt x="3580" y="4361"/>
                    <a:pt x="4605" y="3322"/>
                    <a:pt x="4605" y="2052"/>
                  </a:cubicBezTo>
                  <a:lnTo>
                    <a:pt x="4605" y="1792"/>
                  </a:lnTo>
                  <a:cubicBezTo>
                    <a:pt x="4605" y="1662"/>
                    <a:pt x="4562" y="1546"/>
                    <a:pt x="4475" y="1460"/>
                  </a:cubicBezTo>
                  <a:lnTo>
                    <a:pt x="4302" y="1272"/>
                  </a:lnTo>
                  <a:cubicBezTo>
                    <a:pt x="4215" y="1186"/>
                    <a:pt x="4158" y="1070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4" y="637"/>
                    <a:pt x="4042" y="579"/>
                  </a:cubicBezTo>
                  <a:cubicBezTo>
                    <a:pt x="3429" y="127"/>
                    <a:pt x="2662" y="1"/>
                    <a:pt x="199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206;p49">
              <a:extLst>
                <a:ext uri="{FF2B5EF4-FFF2-40B4-BE49-F238E27FC236}">
                  <a16:creationId xmlns:a16="http://schemas.microsoft.com/office/drawing/2014/main" id="{2F854E8A-8D7D-ED4A-81D1-356660DDE677}"/>
                </a:ext>
              </a:extLst>
            </p:cNvPr>
            <p:cNvSpPr/>
            <p:nvPr/>
          </p:nvSpPr>
          <p:spPr>
            <a:xfrm>
              <a:off x="977578" y="3511926"/>
              <a:ext cx="109028" cy="113957"/>
            </a:xfrm>
            <a:custGeom>
              <a:avLst/>
              <a:gdLst/>
              <a:ahLst/>
              <a:cxnLst/>
              <a:rect l="l" t="t" r="r" b="b"/>
              <a:pathLst>
                <a:path w="4159" h="4347" extrusionOk="0">
                  <a:moveTo>
                    <a:pt x="1994" y="1"/>
                  </a:moveTo>
                  <a:cubicBezTo>
                    <a:pt x="1778" y="1"/>
                    <a:pt x="1573" y="13"/>
                    <a:pt x="1387" y="31"/>
                  </a:cubicBezTo>
                  <a:cubicBezTo>
                    <a:pt x="1141" y="60"/>
                    <a:pt x="881" y="103"/>
                    <a:pt x="636" y="161"/>
                  </a:cubicBezTo>
                  <a:cubicBezTo>
                    <a:pt x="535" y="190"/>
                    <a:pt x="463" y="276"/>
                    <a:pt x="463" y="392"/>
                  </a:cubicBezTo>
                  <a:lnTo>
                    <a:pt x="463" y="940"/>
                  </a:lnTo>
                  <a:cubicBezTo>
                    <a:pt x="463" y="1056"/>
                    <a:pt x="419" y="1186"/>
                    <a:pt x="318" y="1272"/>
                  </a:cubicBezTo>
                  <a:lnTo>
                    <a:pt x="131" y="1460"/>
                  </a:lnTo>
                  <a:cubicBezTo>
                    <a:pt x="44" y="1546"/>
                    <a:pt x="1" y="1662"/>
                    <a:pt x="1" y="1792"/>
                  </a:cubicBezTo>
                  <a:lnTo>
                    <a:pt x="1" y="2052"/>
                  </a:lnTo>
                  <a:cubicBezTo>
                    <a:pt x="1" y="3221"/>
                    <a:pt x="867" y="4203"/>
                    <a:pt x="2036" y="4347"/>
                  </a:cubicBezTo>
                  <a:cubicBezTo>
                    <a:pt x="1618" y="3914"/>
                    <a:pt x="1387" y="3351"/>
                    <a:pt x="1387" y="2745"/>
                  </a:cubicBezTo>
                  <a:lnTo>
                    <a:pt x="1387" y="1056"/>
                  </a:lnTo>
                  <a:cubicBezTo>
                    <a:pt x="1387" y="825"/>
                    <a:pt x="1560" y="637"/>
                    <a:pt x="1791" y="608"/>
                  </a:cubicBezTo>
                  <a:cubicBezTo>
                    <a:pt x="1976" y="584"/>
                    <a:pt x="2216" y="563"/>
                    <a:pt x="2482" y="563"/>
                  </a:cubicBezTo>
                  <a:cubicBezTo>
                    <a:pt x="3005" y="563"/>
                    <a:pt x="3632" y="644"/>
                    <a:pt x="4158" y="940"/>
                  </a:cubicBezTo>
                  <a:lnTo>
                    <a:pt x="4158" y="825"/>
                  </a:lnTo>
                  <a:cubicBezTo>
                    <a:pt x="4158" y="724"/>
                    <a:pt x="4115" y="637"/>
                    <a:pt x="4043" y="579"/>
                  </a:cubicBezTo>
                  <a:cubicBezTo>
                    <a:pt x="3431" y="121"/>
                    <a:pt x="2663" y="1"/>
                    <a:pt x="1994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207;p49">
              <a:extLst>
                <a:ext uri="{FF2B5EF4-FFF2-40B4-BE49-F238E27FC236}">
                  <a16:creationId xmlns:a16="http://schemas.microsoft.com/office/drawing/2014/main" id="{D55E5B6F-F463-1C4B-A930-C1D8DFCD0255}"/>
                </a:ext>
              </a:extLst>
            </p:cNvPr>
            <p:cNvSpPr/>
            <p:nvPr/>
          </p:nvSpPr>
          <p:spPr>
            <a:xfrm>
              <a:off x="935215" y="3675429"/>
              <a:ext cx="36334" cy="47711"/>
            </a:xfrm>
            <a:custGeom>
              <a:avLst/>
              <a:gdLst/>
              <a:ahLst/>
              <a:cxnLst/>
              <a:rect l="l" t="t" r="r" b="b"/>
              <a:pathLst>
                <a:path w="1386" h="1820" extrusionOk="0">
                  <a:moveTo>
                    <a:pt x="260" y="1"/>
                  </a:moveTo>
                  <a:cubicBezTo>
                    <a:pt x="87" y="174"/>
                    <a:pt x="0" y="391"/>
                    <a:pt x="0" y="622"/>
                  </a:cubicBezTo>
                  <a:lnTo>
                    <a:pt x="0" y="1603"/>
                  </a:lnTo>
                  <a:cubicBezTo>
                    <a:pt x="15" y="1719"/>
                    <a:pt x="116" y="1820"/>
                    <a:pt x="231" y="1820"/>
                  </a:cubicBezTo>
                  <a:lnTo>
                    <a:pt x="1386" y="1820"/>
                  </a:lnTo>
                  <a:lnTo>
                    <a:pt x="1386" y="1517"/>
                  </a:lnTo>
                  <a:cubicBezTo>
                    <a:pt x="1386" y="1271"/>
                    <a:pt x="1299" y="1026"/>
                    <a:pt x="1126" y="853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061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16;p8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1;p83"/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tabLst/>
              <a:defRPr/>
            </a:pPr>
            <a:fld id="{00000000-1234-1234-1234-123412341234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90204"/>
                <a:buNone/>
                <a:tabLst/>
                <a:defRPr/>
              </a:pPr>
              <a:t>24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8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503;p80"/>
          <p:cNvSpPr txBox="1"/>
          <p:nvPr/>
        </p:nvSpPr>
        <p:spPr>
          <a:xfrm>
            <a:off x="2149029" y="179397"/>
            <a:ext cx="78939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739"/>
                </a:solidFill>
                <a:effectLst/>
                <a:uLnTx/>
                <a:uFillTx/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Insurance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739"/>
                </a:solidFill>
                <a:effectLst/>
                <a:uLnTx/>
                <a:uFillTx/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739"/>
                </a:solidFill>
                <a:effectLst/>
                <a:uLnTx/>
                <a:uFillTx/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Product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srgbClr val="333739"/>
              </a:solidFill>
              <a:effectLst/>
              <a:uLnTx/>
              <a:uFillTx/>
              <a:latin typeface="Arial" panose="020B0604020202090204" pitchFamily="34" charset="0"/>
              <a:ea typeface="Microsoft Yahei"/>
              <a:cs typeface="Arial" panose="020B0604020202090204" pitchFamily="34" charset="0"/>
              <a:sym typeface="Microsoft Yahei"/>
            </a:endParaRPr>
          </a:p>
        </p:txBody>
      </p:sp>
      <p:sp>
        <p:nvSpPr>
          <p:cNvPr id="2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572054B2-0292-D642-ADB4-65765BAB4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Modeling | </a:t>
            </a:r>
            <a:r>
              <a:rPr lang="en-US" altLang="zh-CN" sz="1600" dirty="0">
                <a:solidFill>
                  <a:srgbClr val="4C4C4C">
                    <a:alpha val="61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Results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Insurance Product</a:t>
            </a:r>
          </a:p>
        </p:txBody>
      </p:sp>
      <p:pic>
        <p:nvPicPr>
          <p:cNvPr id="24" name="Google Shape;501;p44">
            <a:extLst>
              <a:ext uri="{FF2B5EF4-FFF2-40B4-BE49-F238E27FC236}">
                <a16:creationId xmlns:a16="http://schemas.microsoft.com/office/drawing/2014/main" id="{F024AD5B-28D6-0847-9599-76AF93B325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6F30C6-415E-43EC-96FA-69F0F22B2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0972" y="1290508"/>
                <a:ext cx="8830056" cy="4629925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70000"/>
                  </a:lnSpc>
                  <a:buSzPct val="65000"/>
                  <a:buFont typeface="Wingdings" pitchFamily="2" charset="2"/>
                  <a:buChar char="v"/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A title insurance product has been developed using the rates of title defect obtained from our model.</a:t>
                </a:r>
              </a:p>
              <a:p>
                <a:pPr>
                  <a:buSzPct val="65000"/>
                  <a:buFont typeface="Wingdings" pitchFamily="2" charset="2"/>
                  <a:buChar char="v"/>
                </a:pP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premium is calculated according to this actuarial formula: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15D16C"/>
                          </a:solidFill>
                          <a:latin typeface="Cambria Math" panose="02040503050406030204" pitchFamily="18" charset="0"/>
                        </a:rPr>
                        <m:t>𝑃𝑟𝑒𝑚</m:t>
                      </m:r>
                      <m:r>
                        <a:rPr lang="en-US" i="1" smtClean="0">
                          <a:solidFill>
                            <a:srgbClr val="15D16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15D16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15D16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15D16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15D16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15D16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15D16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15D16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15D16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15D16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15D16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15D16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i="1">
                                      <a:solidFill>
                                        <a:srgbClr val="15D16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i="1">
                                      <a:solidFill>
                                        <a:srgbClr val="15D16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𝐹𝑎𝑐𝑒</m:t>
                                  </m:r>
                                  <m:r>
                                    <a:rPr lang="en-US" i="1">
                                      <a:solidFill>
                                        <a:srgbClr val="15D16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15D16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15D16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15D16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∙</m:t>
                              </m:r>
                              <m:r>
                                <a:rPr lang="en-US" i="1">
                                  <a:solidFill>
                                    <a:srgbClr val="15D16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15D16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15D16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15D16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𝐿𝑜𝑎𝑑𝑖𝑛𝑔</m:t>
                      </m:r>
                    </m:oMath>
                  </m:oMathPara>
                </a14:m>
                <a:endParaRPr lang="en-US" dirty="0">
                  <a:solidFill>
                    <a:srgbClr val="15D16C"/>
                  </a:solidFill>
                </a:endParaRPr>
              </a:p>
              <a:p>
                <a:pPr marL="1376363" indent="0">
                  <a:lnSpc>
                    <a:spcPct val="120000"/>
                  </a:lnSpc>
                  <a:buNone/>
                </a:pP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sz="23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= number of days since the date of contract signing</a:t>
                </a:r>
              </a:p>
              <a:p>
                <a:pPr marL="2225675" indent="0">
                  <a:lnSpc>
                    <a:spcPct val="120000"/>
                  </a:lnSpc>
                  <a:buNone/>
                </a:pPr>
                <a:r>
                  <a:rPr lang="en-US" sz="23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:r>
                  <a:rPr lang="en-US" sz="23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= the probability of discovering a title defect during day </a:t>
                </a:r>
                <a:r>
                  <a:rPr lang="en-US" sz="23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  <a:p>
                <a:pPr marL="2225675" indent="0">
                  <a:lnSpc>
                    <a:spcPct val="120000"/>
                  </a:lnSpc>
                  <a:buNone/>
                </a:pPr>
                <a:r>
                  <a:rPr lang="en-US" sz="23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3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= the cost to clean the title if a defect is found</a:t>
                </a:r>
              </a:p>
              <a:p>
                <a:pPr marL="2687638" indent="-461963">
                  <a:lnSpc>
                    <a:spcPct val="170000"/>
                  </a:lnSpc>
                  <a:buNone/>
                </a:pPr>
                <a:r>
                  <a:rPr lang="en-US" sz="23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2300" i="1" baseline="30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= the discount factor at some given interest rate to determine the present value of the cost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56F30C6-415E-43EC-96FA-69F0F22B2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0972" y="1290508"/>
                <a:ext cx="8830056" cy="4629925"/>
              </a:xfrm>
              <a:blipFill>
                <a:blip r:embed="rId5"/>
                <a:stretch>
                  <a:fillRect r="-575"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500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16;p8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1;p83"/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tabLst/>
              <a:defRPr/>
            </a:pPr>
            <a:fld id="{00000000-1234-1234-1234-123412341234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90204"/>
                <a:buNone/>
                <a:tabLst/>
                <a:defRPr/>
              </a:pPr>
              <a:t>25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8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503;p80"/>
          <p:cNvSpPr txBox="1"/>
          <p:nvPr/>
        </p:nvSpPr>
        <p:spPr>
          <a:xfrm>
            <a:off x="2149029" y="179397"/>
            <a:ext cx="78939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739"/>
                </a:solidFill>
                <a:effectLst/>
                <a:uLnTx/>
                <a:uFillTx/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Insurance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739"/>
                </a:solidFill>
                <a:effectLst/>
                <a:uLnTx/>
                <a:uFillTx/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739"/>
                </a:solidFill>
                <a:effectLst/>
                <a:uLnTx/>
                <a:uFillTx/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Product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srgbClr val="333739"/>
              </a:solidFill>
              <a:effectLst/>
              <a:uLnTx/>
              <a:uFillTx/>
              <a:latin typeface="Arial" panose="020B0604020202090204" pitchFamily="34" charset="0"/>
              <a:ea typeface="Microsoft Yahei"/>
              <a:cs typeface="Arial" panose="020B0604020202090204" pitchFamily="34" charset="0"/>
              <a:sym typeface="Microsoft Yahei"/>
            </a:endParaRPr>
          </a:p>
        </p:txBody>
      </p:sp>
      <p:pic>
        <p:nvPicPr>
          <p:cNvPr id="24" name="Google Shape;501;p44">
            <a:extLst>
              <a:ext uri="{FF2B5EF4-FFF2-40B4-BE49-F238E27FC236}">
                <a16:creationId xmlns:a16="http://schemas.microsoft.com/office/drawing/2014/main" id="{F024AD5B-28D6-0847-9599-76AF93B325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6F0B466E-484F-C343-B161-67CC81D64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Methodologies | Success Criteria | Modeling | </a:t>
            </a:r>
            <a:r>
              <a:rPr lang="en-US" altLang="zh-CN" sz="1600" dirty="0">
                <a:solidFill>
                  <a:srgbClr val="4C4C4C">
                    <a:alpha val="61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Results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Insurance Product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8A2F2A-6105-1245-A2A7-922F0324450D}"/>
              </a:ext>
            </a:extLst>
          </p:cNvPr>
          <p:cNvGrpSpPr/>
          <p:nvPr/>
        </p:nvGrpSpPr>
        <p:grpSpPr>
          <a:xfrm>
            <a:off x="1429093" y="995645"/>
            <a:ext cx="10109339" cy="5197354"/>
            <a:chOff x="1308795" y="1026637"/>
            <a:chExt cx="10109339" cy="5197354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A5FB7E4-9E23-4CD7-BCC8-ABB15493C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487179" y="1848253"/>
              <a:ext cx="5197354" cy="3554121"/>
            </a:xfrm>
            <a:prstGeom prst="rect">
              <a:avLst/>
            </a:prstGeom>
            <a:ln>
              <a:noFill/>
            </a:ln>
            <a:effectLst>
              <a:outerShdw blurRad="1905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B4EDEF96-197A-452A-B224-6413D46DCD6D}"/>
                </a:ext>
              </a:extLst>
            </p:cNvPr>
            <p:cNvSpPr txBox="1"/>
            <p:nvPr/>
          </p:nvSpPr>
          <p:spPr>
            <a:xfrm>
              <a:off x="6787515" y="2178354"/>
              <a:ext cx="4095690" cy="456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5D16C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Input 6 variables</a:t>
              </a:r>
            </a:p>
          </p:txBody>
        </p:sp>
        <p:sp>
          <p:nvSpPr>
            <p:cNvPr id="25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F6109804-9F8A-42B3-A772-0D3F207BABCF}"/>
                </a:ext>
              </a:extLst>
            </p:cNvPr>
            <p:cNvSpPr txBox="1"/>
            <p:nvPr/>
          </p:nvSpPr>
          <p:spPr>
            <a:xfrm>
              <a:off x="7322444" y="3381380"/>
              <a:ext cx="4095690" cy="456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5D16C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Utilize rating factor</a:t>
              </a:r>
            </a:p>
          </p:txBody>
        </p:sp>
        <p:sp>
          <p:nvSpPr>
            <p:cNvPr id="26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BB984768-DDA6-42B7-BED3-C608A6B0C0E4}"/>
                </a:ext>
              </a:extLst>
            </p:cNvPr>
            <p:cNvSpPr txBox="1"/>
            <p:nvPr/>
          </p:nvSpPr>
          <p:spPr>
            <a:xfrm>
              <a:off x="6787515" y="4537672"/>
              <a:ext cx="4095690" cy="456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5D16C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Set a minimum probability of 0.67%</a:t>
              </a:r>
            </a:p>
          </p:txBody>
        </p:sp>
        <p:cxnSp>
          <p:nvCxnSpPr>
            <p:cNvPr id="31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2887B13D-CFBB-444F-8F20-F14F38ADC6A6}"/>
                </a:ext>
              </a:extLst>
            </p:cNvPr>
            <p:cNvCxnSpPr/>
            <p:nvPr/>
          </p:nvCxnSpPr>
          <p:spPr>
            <a:xfrm>
              <a:off x="3662721" y="4580328"/>
              <a:ext cx="0" cy="489811"/>
            </a:xfrm>
            <a:prstGeom prst="line">
              <a:avLst/>
            </a:prstGeom>
            <a:noFill/>
            <a:ln w="19050" cap="flat" cmpd="sng" algn="ctr">
              <a:solidFill>
                <a:srgbClr val="15D16C"/>
              </a:solidFill>
              <a:prstDash val="sysDot"/>
            </a:ln>
            <a:effectLst/>
          </p:spPr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A35D57-B370-E645-9D9C-D4AF58757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1" t="186" r="396" b="440"/>
            <a:stretch/>
          </p:blipFill>
          <p:spPr>
            <a:xfrm>
              <a:off x="1548384" y="1608228"/>
              <a:ext cx="3035807" cy="4121425"/>
            </a:xfrm>
            <a:prstGeom prst="rect">
              <a:avLst/>
            </a:prstGeom>
          </p:spPr>
        </p:pic>
        <p:grpSp>
          <p:nvGrpSpPr>
            <p:cNvPr id="13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8B32FF46-2E4D-46DC-927C-9D41E0292681}"/>
                </a:ext>
              </a:extLst>
            </p:cNvPr>
            <p:cNvGrpSpPr/>
            <p:nvPr/>
          </p:nvGrpSpPr>
          <p:grpSpPr>
            <a:xfrm>
              <a:off x="3662721" y="2205513"/>
              <a:ext cx="2879530" cy="489811"/>
              <a:chOff x="4565547" y="1963801"/>
              <a:chExt cx="786264" cy="354618"/>
            </a:xfrm>
          </p:grpSpPr>
          <p:cxnSp>
            <p:nvCxnSpPr>
              <p:cNvPr id="14" name="稻壳儿春秋广告/盗版必究        原创来源：http://chn.docer.com/works?userid=199329941#!/work_time">
                <a:extLst>
                  <a:ext uri="{FF2B5EF4-FFF2-40B4-BE49-F238E27FC236}">
                    <a16:creationId xmlns:a16="http://schemas.microsoft.com/office/drawing/2014/main" id="{C712F1D8-6771-4506-AB11-1D1619722B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5547" y="2141110"/>
                <a:ext cx="78626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15D16C"/>
                </a:solidFill>
                <a:prstDash val="sysDot"/>
                <a:tailEnd type="oval"/>
              </a:ln>
              <a:effectLst/>
            </p:spPr>
          </p:cxnSp>
          <p:cxnSp>
            <p:nvCxnSpPr>
              <p:cNvPr id="15" name="稻壳儿春秋广告/盗版必究        原创来源：http://chn.docer.com/works?userid=199329941#!/work_time">
                <a:extLst>
                  <a:ext uri="{FF2B5EF4-FFF2-40B4-BE49-F238E27FC236}">
                    <a16:creationId xmlns:a16="http://schemas.microsoft.com/office/drawing/2014/main" id="{4A4A125D-EDF8-4692-95D7-710576008F36}"/>
                  </a:ext>
                </a:extLst>
              </p:cNvPr>
              <p:cNvCxnSpPr/>
              <p:nvPr/>
            </p:nvCxnSpPr>
            <p:spPr>
              <a:xfrm>
                <a:off x="4565547" y="1963801"/>
                <a:ext cx="0" cy="354618"/>
              </a:xfrm>
              <a:prstGeom prst="line">
                <a:avLst/>
              </a:prstGeom>
              <a:noFill/>
              <a:ln w="19050" cap="flat" cmpd="sng" algn="ctr">
                <a:solidFill>
                  <a:srgbClr val="15D16C"/>
                </a:solidFill>
                <a:prstDash val="sysDot"/>
              </a:ln>
              <a:effectLst/>
            </p:spPr>
          </p:cxnSp>
        </p:grpSp>
        <p:grpSp>
          <p:nvGrpSpPr>
            <p:cNvPr id="19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CA83EBC5-8A9D-4BBF-8E44-D04AC0937A4F}"/>
                </a:ext>
              </a:extLst>
            </p:cNvPr>
            <p:cNvGrpSpPr/>
            <p:nvPr/>
          </p:nvGrpSpPr>
          <p:grpSpPr>
            <a:xfrm>
              <a:off x="4314599" y="3408537"/>
              <a:ext cx="2879530" cy="489811"/>
              <a:chOff x="4565547" y="1963801"/>
              <a:chExt cx="786264" cy="354618"/>
            </a:xfrm>
          </p:grpSpPr>
          <p:cxnSp>
            <p:nvCxnSpPr>
              <p:cNvPr id="21" name="稻壳儿春秋广告/盗版必究        原创来源：http://chn.docer.com/works?userid=199329941#!/work_time">
                <a:extLst>
                  <a:ext uri="{FF2B5EF4-FFF2-40B4-BE49-F238E27FC236}">
                    <a16:creationId xmlns:a16="http://schemas.microsoft.com/office/drawing/2014/main" id="{45AF5FDE-3B0A-41D4-A403-68F4A1ED90E6}"/>
                  </a:ext>
                </a:extLst>
              </p:cNvPr>
              <p:cNvCxnSpPr/>
              <p:nvPr/>
            </p:nvCxnSpPr>
            <p:spPr>
              <a:xfrm>
                <a:off x="4565547" y="1963801"/>
                <a:ext cx="0" cy="354618"/>
              </a:xfrm>
              <a:prstGeom prst="line">
                <a:avLst/>
              </a:prstGeom>
              <a:noFill/>
              <a:ln w="19050" cap="flat" cmpd="sng" algn="ctr">
                <a:solidFill>
                  <a:srgbClr val="15D16C"/>
                </a:solidFill>
                <a:prstDash val="sysDot"/>
              </a:ln>
              <a:effectLst/>
            </p:spPr>
          </p:cxnSp>
          <p:cxnSp>
            <p:nvCxnSpPr>
              <p:cNvPr id="20" name="稻壳儿春秋广告/盗版必究        原创来源：http://chn.docer.com/works?userid=199329941#!/work_time">
                <a:extLst>
                  <a:ext uri="{FF2B5EF4-FFF2-40B4-BE49-F238E27FC236}">
                    <a16:creationId xmlns:a16="http://schemas.microsoft.com/office/drawing/2014/main" id="{E98B3C74-67A5-4C65-81BD-D1A825D179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5547" y="2152331"/>
                <a:ext cx="78626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15D16C"/>
                </a:solidFill>
                <a:prstDash val="sysDot"/>
                <a:tailEnd type="oval"/>
              </a:ln>
              <a:effectLst/>
            </p:spPr>
          </p:cxnSp>
        </p:grpSp>
        <p:grpSp>
          <p:nvGrpSpPr>
            <p:cNvPr id="32" name="稻壳儿春秋广告/盗版必究        原创来源：http://chn.docer.com/works?userid=199329941#!/work_time">
              <a:extLst>
                <a:ext uri="{FF2B5EF4-FFF2-40B4-BE49-F238E27FC236}">
                  <a16:creationId xmlns:a16="http://schemas.microsoft.com/office/drawing/2014/main" id="{881AFA33-4371-8245-9EA7-95D3FC0C2E60}"/>
                </a:ext>
              </a:extLst>
            </p:cNvPr>
            <p:cNvGrpSpPr/>
            <p:nvPr/>
          </p:nvGrpSpPr>
          <p:grpSpPr>
            <a:xfrm>
              <a:off x="3662721" y="4537672"/>
              <a:ext cx="2879530" cy="489811"/>
              <a:chOff x="4565547" y="1963801"/>
              <a:chExt cx="786264" cy="354618"/>
            </a:xfrm>
          </p:grpSpPr>
          <p:cxnSp>
            <p:nvCxnSpPr>
              <p:cNvPr id="33" name="稻壳儿春秋广告/盗版必究        原创来源：http://chn.docer.com/works?userid=199329941#!/work_time">
                <a:extLst>
                  <a:ext uri="{FF2B5EF4-FFF2-40B4-BE49-F238E27FC236}">
                    <a16:creationId xmlns:a16="http://schemas.microsoft.com/office/drawing/2014/main" id="{102528D5-62D9-8048-A801-DB0DB9EA6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5547" y="2141110"/>
                <a:ext cx="78626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15D16C"/>
                </a:solidFill>
                <a:prstDash val="sysDot"/>
                <a:tailEnd type="oval"/>
              </a:ln>
              <a:effectLst/>
            </p:spPr>
          </p:cxnSp>
          <p:cxnSp>
            <p:nvCxnSpPr>
              <p:cNvPr id="34" name="稻壳儿春秋广告/盗版必究        原创来源：http://chn.docer.com/works?userid=199329941#!/work_time">
                <a:extLst>
                  <a:ext uri="{FF2B5EF4-FFF2-40B4-BE49-F238E27FC236}">
                    <a16:creationId xmlns:a16="http://schemas.microsoft.com/office/drawing/2014/main" id="{053B7496-EF36-314A-8B1E-3AE8D7C5AEE2}"/>
                  </a:ext>
                </a:extLst>
              </p:cNvPr>
              <p:cNvCxnSpPr/>
              <p:nvPr/>
            </p:nvCxnSpPr>
            <p:spPr>
              <a:xfrm>
                <a:off x="4565547" y="1963801"/>
                <a:ext cx="0" cy="354618"/>
              </a:xfrm>
              <a:prstGeom prst="line">
                <a:avLst/>
              </a:prstGeom>
              <a:noFill/>
              <a:ln w="19050" cap="flat" cmpd="sng" algn="ctr">
                <a:solidFill>
                  <a:srgbClr val="15D16C"/>
                </a:solidFill>
                <a:prstDash val="sysDot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57145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78943" y="1100187"/>
            <a:ext cx="3523056" cy="500106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6"/>
          <p:cNvSpPr/>
          <p:nvPr/>
        </p:nvSpPr>
        <p:spPr>
          <a:xfrm>
            <a:off x="1197017" y="1100805"/>
            <a:ext cx="6381927" cy="3940811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32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94" name="Google Shape;394;p76"/>
          <p:cNvSpPr/>
          <p:nvPr/>
        </p:nvSpPr>
        <p:spPr>
          <a:xfrm>
            <a:off x="7693267" y="1206533"/>
            <a:ext cx="3294400" cy="478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320">
              <a:solidFill>
                <a:srgbClr val="FFFFF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pSp>
        <p:nvGrpSpPr>
          <p:cNvPr id="395" name="Google Shape;395;p76"/>
          <p:cNvGrpSpPr/>
          <p:nvPr/>
        </p:nvGrpSpPr>
        <p:grpSpPr>
          <a:xfrm>
            <a:off x="1195779" y="1099569"/>
            <a:ext cx="884516" cy="884516"/>
            <a:chOff x="1581" y="2041"/>
            <a:chExt cx="1399" cy="1399"/>
          </a:xfrm>
        </p:grpSpPr>
        <p:sp>
          <p:nvSpPr>
            <p:cNvPr id="396" name="Google Shape;396;p76"/>
            <p:cNvSpPr/>
            <p:nvPr/>
          </p:nvSpPr>
          <p:spPr>
            <a:xfrm>
              <a:off x="1581" y="2041"/>
              <a:ext cx="1399" cy="243"/>
            </a:xfrm>
            <a:prstGeom prst="rect">
              <a:avLst/>
            </a:prstGeom>
            <a:solidFill>
              <a:srgbClr val="15D16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32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97" name="Google Shape;397;p76"/>
            <p:cNvSpPr/>
            <p:nvPr/>
          </p:nvSpPr>
          <p:spPr>
            <a:xfrm rot="-5400000">
              <a:off x="1003" y="2619"/>
              <a:ext cx="1399" cy="243"/>
            </a:xfrm>
            <a:prstGeom prst="rect">
              <a:avLst/>
            </a:prstGeom>
            <a:solidFill>
              <a:srgbClr val="15D16C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320">
                <a:solidFill>
                  <a:srgbClr val="FFFFF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13" name="Google Shape;844;p96"/>
          <p:cNvSpPr txBox="1"/>
          <p:nvPr/>
        </p:nvSpPr>
        <p:spPr>
          <a:xfrm>
            <a:off x="1673143" y="1615294"/>
            <a:ext cx="65416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7200" b="1" dirty="0">
                <a:solidFill>
                  <a:srgbClr val="3F3F3F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THANK YOU</a:t>
            </a:r>
            <a:endParaRPr sz="7200" b="1" dirty="0">
              <a:solidFill>
                <a:srgbClr val="3F3F3F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14" name="Google Shape;716;p8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81;p83"/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26</a:t>
            </a:fld>
            <a:endParaRPr lang="en-GB" dirty="0"/>
          </a:p>
        </p:txBody>
      </p:sp>
      <p:sp>
        <p:nvSpPr>
          <p:cNvPr id="18" name="Google Shape;399;p76"/>
          <p:cNvSpPr txBox="1"/>
          <p:nvPr/>
        </p:nvSpPr>
        <p:spPr>
          <a:xfrm>
            <a:off x="1972780" y="3052293"/>
            <a:ext cx="4830400" cy="134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404040"/>
              </a:buClr>
              <a:buSzPts val="2800"/>
            </a:pPr>
            <a:r>
              <a:rPr lang="en-GB" sz="2800" b="1" dirty="0">
                <a:solidFill>
                  <a:srgbClr val="404040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PRESENTED BY </a:t>
            </a:r>
          </a:p>
          <a:p>
            <a:pPr algn="ctr">
              <a:buClr>
                <a:srgbClr val="404040"/>
              </a:buClr>
              <a:buSzPts val="2800"/>
            </a:pPr>
            <a:r>
              <a:rPr lang="en-GB" sz="4400" b="1" dirty="0">
                <a:solidFill>
                  <a:srgbClr val="40404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ALEAT   RS </a:t>
            </a:r>
          </a:p>
          <a:p>
            <a:pPr algn="ctr">
              <a:buClr>
                <a:srgbClr val="404040"/>
              </a:buClr>
              <a:buSzPts val="2800"/>
            </a:pPr>
            <a:r>
              <a:rPr lang="en-GB" sz="4400" b="1" dirty="0" err="1">
                <a:solidFill>
                  <a:srgbClr val="404040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Fanya</a:t>
            </a:r>
            <a:r>
              <a:rPr lang="en-GB" sz="4400" b="1" dirty="0">
                <a:solidFill>
                  <a:srgbClr val="404040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  <a:sym typeface="Arial" panose="020B0604020202090204"/>
              </a:rPr>
              <a:t> Weng</a:t>
            </a:r>
            <a:endParaRPr lang="en-GB" sz="4400" dirty="0">
              <a:solidFill>
                <a:srgbClr val="404040"/>
              </a:solidFill>
              <a:latin typeface="Arial" panose="020B0604020202090204" pitchFamily="34" charset="0"/>
              <a:ea typeface="Arial" panose="020B0604020202090204"/>
              <a:cs typeface="Arial" panose="020B0604020202090204" pitchFamily="34" charset="0"/>
              <a:sym typeface="Arial" panose="020B0604020202090204"/>
            </a:endParaRPr>
          </a:p>
          <a:p>
            <a:pPr algn="ctr">
              <a:buClr>
                <a:srgbClr val="404040"/>
              </a:buClr>
              <a:buSzPts val="2800"/>
            </a:pPr>
            <a:endParaRPr sz="4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9" name="Graphic 18" descr="Repeat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6164" y="3641999"/>
            <a:ext cx="503228" cy="604112"/>
          </a:xfrm>
          <a:prstGeom prst="rect">
            <a:avLst/>
          </a:prstGeom>
        </p:spPr>
      </p:pic>
      <p:pic>
        <p:nvPicPr>
          <p:cNvPr id="17" name="Google Shape;501;p44">
            <a:extLst>
              <a:ext uri="{FF2B5EF4-FFF2-40B4-BE49-F238E27FC236}">
                <a16:creationId xmlns:a16="http://schemas.microsoft.com/office/drawing/2014/main" id="{FCCCBC68-89AF-3049-9E63-E46D31CD486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E2B83-57D6-1A44-86CC-13B4A2C28EEF}"/>
              </a:ext>
            </a:extLst>
          </p:cNvPr>
          <p:cNvGrpSpPr/>
          <p:nvPr/>
        </p:nvGrpSpPr>
        <p:grpSpPr>
          <a:xfrm>
            <a:off x="6370018" y="1699324"/>
            <a:ext cx="4096875" cy="961287"/>
            <a:chOff x="6584875" y="1558968"/>
            <a:chExt cx="4096875" cy="961287"/>
          </a:xfrm>
        </p:grpSpPr>
        <p:grpSp>
          <p:nvGrpSpPr>
            <p:cNvPr id="6" name="Group 5"/>
            <p:cNvGrpSpPr/>
            <p:nvPr/>
          </p:nvGrpSpPr>
          <p:grpSpPr>
            <a:xfrm>
              <a:off x="6584875" y="1558968"/>
              <a:ext cx="961287" cy="961287"/>
              <a:chOff x="7026869" y="1773319"/>
              <a:chExt cx="961287" cy="961287"/>
            </a:xfrm>
          </p:grpSpPr>
          <p:sp>
            <p:nvSpPr>
              <p:cNvPr id="411" name="Google Shape;411;p77"/>
              <p:cNvSpPr/>
              <p:nvPr/>
            </p:nvSpPr>
            <p:spPr>
              <a:xfrm>
                <a:off x="7026869" y="1773319"/>
                <a:ext cx="961287" cy="961287"/>
              </a:xfrm>
              <a:prstGeom prst="ellipse">
                <a:avLst/>
              </a:prstGeom>
              <a:solidFill>
                <a:srgbClr val="8ACC8A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grpSp>
            <p:nvGrpSpPr>
              <p:cNvPr id="412" name="Google Shape;412;p77"/>
              <p:cNvGrpSpPr/>
              <p:nvPr/>
            </p:nvGrpSpPr>
            <p:grpSpPr>
              <a:xfrm>
                <a:off x="7299193" y="2044264"/>
                <a:ext cx="419375" cy="420111"/>
                <a:chOff x="6998061" y="3496249"/>
                <a:chExt cx="366051" cy="366676"/>
              </a:xfrm>
            </p:grpSpPr>
            <p:sp>
              <p:nvSpPr>
                <p:cNvPr id="413" name="Google Shape;413;p77"/>
                <p:cNvSpPr/>
                <p:nvPr/>
              </p:nvSpPr>
              <p:spPr>
                <a:xfrm>
                  <a:off x="6998061" y="3496249"/>
                  <a:ext cx="366051" cy="366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8" h="19059" extrusionOk="0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endParaRPr sz="3600">
                    <a:solidFill>
                      <a:srgbClr val="3E3F4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endParaRPr>
                </a:p>
              </p:txBody>
            </p:sp>
            <p:sp>
              <p:nvSpPr>
                <p:cNvPr id="414" name="Google Shape;414;p77"/>
                <p:cNvSpPr/>
                <p:nvPr/>
              </p:nvSpPr>
              <p:spPr>
                <a:xfrm>
                  <a:off x="7158247" y="3656437"/>
                  <a:ext cx="45678" cy="45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9" h="19056" extrusionOk="0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endParaRPr sz="3600">
                    <a:solidFill>
                      <a:srgbClr val="3E3F4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endParaRPr>
                </a:p>
              </p:txBody>
            </p:sp>
            <p:sp>
              <p:nvSpPr>
                <p:cNvPr id="415" name="Google Shape;415;p77"/>
                <p:cNvSpPr/>
                <p:nvPr/>
              </p:nvSpPr>
              <p:spPr>
                <a:xfrm>
                  <a:off x="7111943" y="3610758"/>
                  <a:ext cx="137660" cy="13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9" h="19058" extrusionOk="0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endParaRPr sz="3600">
                    <a:solidFill>
                      <a:srgbClr val="3E3F4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endParaRPr>
                </a:p>
              </p:txBody>
            </p:sp>
            <p:sp>
              <p:nvSpPr>
                <p:cNvPr id="416" name="Google Shape;416;p77"/>
                <p:cNvSpPr/>
                <p:nvPr/>
              </p:nvSpPr>
              <p:spPr>
                <a:xfrm>
                  <a:off x="7203927" y="3702114"/>
                  <a:ext cx="56941" cy="5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3" h="21043" extrusionOk="0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endParaRPr sz="3600">
                    <a:solidFill>
                      <a:srgbClr val="3E3F4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endParaRPr>
                </a:p>
              </p:txBody>
            </p:sp>
            <p:sp>
              <p:nvSpPr>
                <p:cNvPr id="417" name="Google Shape;417;p77"/>
                <p:cNvSpPr/>
                <p:nvPr/>
              </p:nvSpPr>
              <p:spPr>
                <a:xfrm>
                  <a:off x="7226451" y="3725267"/>
                  <a:ext cx="81970" cy="83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1" h="21209" extrusionOk="0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endParaRPr sz="3600">
                    <a:solidFill>
                      <a:srgbClr val="3E3F4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endParaRPr>
                </a:p>
              </p:txBody>
            </p:sp>
            <p:sp>
              <p:nvSpPr>
                <p:cNvPr id="418" name="Google Shape;418;p77"/>
                <p:cNvSpPr/>
                <p:nvPr/>
              </p:nvSpPr>
              <p:spPr>
                <a:xfrm>
                  <a:off x="7215188" y="3714003"/>
                  <a:ext cx="69456" cy="7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8" h="21141" extrusionOk="0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endParaRPr sz="3600">
                    <a:solidFill>
                      <a:srgbClr val="3E3F4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endParaRPr>
                </a:p>
              </p:txBody>
            </p:sp>
            <p:sp>
              <p:nvSpPr>
                <p:cNvPr id="419" name="Google Shape;419;p77"/>
                <p:cNvSpPr/>
                <p:nvPr/>
              </p:nvSpPr>
              <p:spPr>
                <a:xfrm>
                  <a:off x="7100682" y="3599495"/>
                  <a:ext cx="57567" cy="58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9" h="21044" extrusionOk="0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endParaRPr sz="3600">
                    <a:solidFill>
                      <a:srgbClr val="3E3F4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endParaRPr>
                </a:p>
              </p:txBody>
            </p:sp>
            <p:sp>
              <p:nvSpPr>
                <p:cNvPr id="420" name="Google Shape;420;p77"/>
                <p:cNvSpPr/>
                <p:nvPr/>
              </p:nvSpPr>
              <p:spPr>
                <a:xfrm>
                  <a:off x="7055002" y="3553816"/>
                  <a:ext cx="81970" cy="83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9" h="21208" extrusionOk="0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endParaRPr sz="3600">
                    <a:solidFill>
                      <a:srgbClr val="3E3F4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endParaRPr>
                </a:p>
              </p:txBody>
            </p:sp>
            <p:sp>
              <p:nvSpPr>
                <p:cNvPr id="421" name="Google Shape;421;p77"/>
                <p:cNvSpPr/>
                <p:nvPr/>
              </p:nvSpPr>
              <p:spPr>
                <a:xfrm>
                  <a:off x="7078154" y="3576343"/>
                  <a:ext cx="69456" cy="71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9" h="21141" extrusionOk="0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38100" tIns="38100" rIns="38100" bIns="38100" anchor="ctr" anchorCtr="0">
                  <a:noAutofit/>
                </a:bodyPr>
                <a:lstStyle/>
                <a:p>
                  <a:endParaRPr sz="3600">
                    <a:solidFill>
                      <a:srgbClr val="3E3F41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endParaRPr>
                </a:p>
              </p:txBody>
            </p:sp>
          </p:grpSp>
        </p:grpSp>
        <p:sp>
          <p:nvSpPr>
            <p:cNvPr id="436" name="Google Shape;436;p77"/>
            <p:cNvSpPr/>
            <p:nvPr/>
          </p:nvSpPr>
          <p:spPr>
            <a:xfrm>
              <a:off x="7818486" y="1558968"/>
              <a:ext cx="2863264" cy="96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en-GB" sz="2200" dirty="0" err="1"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Modeling</a:t>
              </a:r>
              <a:r>
                <a:rPr lang="zh-CN" altLang="en-US" sz="2200" dirty="0"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 </a:t>
              </a:r>
              <a:r>
                <a:rPr lang="en-US" altLang="zh-CN" sz="2200" dirty="0"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Process</a:t>
              </a:r>
              <a:r>
                <a:rPr lang="en-GB" sz="2200" dirty="0"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 </a:t>
              </a:r>
              <a:endParaRPr sz="22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48" name="Google Shape;581;p83"/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3</a:t>
            </a:fld>
            <a:endParaRPr lang="en-GB" dirty="0"/>
          </a:p>
        </p:txBody>
      </p:sp>
      <p:pic>
        <p:nvPicPr>
          <p:cNvPr id="46" name="Google Shape;502;p80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034" y1="52000" x2="56034" y2="52000"/>
                        <a14:foregroundMark x1="53879" y1="61600" x2="53879" y2="61600"/>
                        <a14:foregroundMark x1="70259" y1="61600" x2="70259" y2="61600"/>
                        <a14:foregroundMark x1="80172" y1="65600" x2="80172" y2="65600"/>
                        <a14:foregroundMark x1="26724" y1="57600" x2="26724" y2="57600"/>
                        <a14:foregroundMark x1="15948" y1="56000" x2="15948" y2="56000"/>
                        <a14:foregroundMark x1="13793" y1="52000" x2="13793" y2="52000"/>
                        <a14:foregroundMark x1="55172" y1="33600" x2="55172" y2="33600"/>
                        <a14:foregroundMark x1="53017" y1="32000" x2="53017" y2="32000"/>
                        <a14:backgroundMark x1="10776" y1="60000" x2="10776" y2="60000"/>
                        <a14:backgroundMark x1="11638" y1="61600" x2="11638" y2="61600"/>
                        <a14:backgroundMark x1="11638" y1="61600" x2="11638" y2="61600"/>
                        <a14:backgroundMark x1="10776" y1="61600" x2="10776" y2="61600"/>
                        <a14:backgroundMark x1="7759" y1="56000" x2="7759" y2="56000"/>
                        <a14:backgroundMark x1="14655" y1="75200" x2="14655" y2="75200"/>
                        <a14:backgroundMark x1="15948" y1="57600" x2="15948" y2="576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08;p77"/>
          <p:cNvSpPr txBox="1"/>
          <p:nvPr/>
        </p:nvSpPr>
        <p:spPr>
          <a:xfrm>
            <a:off x="3787519" y="170033"/>
            <a:ext cx="464795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333739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Agenda</a:t>
            </a:r>
            <a:endParaRPr sz="2400" dirty="0">
              <a:solidFill>
                <a:srgbClr val="333739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50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0241FA3-FD7C-9949-B297-2D8E2C21A4FE}"/>
              </a:ext>
            </a:extLst>
          </p:cNvPr>
          <p:cNvGrpSpPr/>
          <p:nvPr/>
        </p:nvGrpSpPr>
        <p:grpSpPr>
          <a:xfrm>
            <a:off x="895628" y="1699681"/>
            <a:ext cx="5202066" cy="1000718"/>
            <a:chOff x="1110485" y="1559325"/>
            <a:chExt cx="5202066" cy="1000718"/>
          </a:xfrm>
        </p:grpSpPr>
        <p:sp>
          <p:nvSpPr>
            <p:cNvPr id="422" name="Google Shape;422;p77"/>
            <p:cNvSpPr/>
            <p:nvPr/>
          </p:nvSpPr>
          <p:spPr>
            <a:xfrm>
              <a:off x="2306643" y="1598756"/>
              <a:ext cx="4005908" cy="961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dirty="0"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Business &amp; Project Overview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129FA0-55A3-334B-A151-9A7E5C56EDFB}"/>
                </a:ext>
              </a:extLst>
            </p:cNvPr>
            <p:cNvGrpSpPr/>
            <p:nvPr/>
          </p:nvGrpSpPr>
          <p:grpSpPr>
            <a:xfrm>
              <a:off x="1110485" y="1559325"/>
              <a:ext cx="961287" cy="961287"/>
              <a:chOff x="1110485" y="1559325"/>
              <a:chExt cx="961287" cy="961287"/>
            </a:xfrm>
          </p:grpSpPr>
          <p:sp>
            <p:nvSpPr>
              <p:cNvPr id="423" name="Google Shape;423;p77"/>
              <p:cNvSpPr/>
              <p:nvPr/>
            </p:nvSpPr>
            <p:spPr>
              <a:xfrm>
                <a:off x="1110485" y="1559325"/>
                <a:ext cx="961287" cy="961287"/>
              </a:xfrm>
              <a:prstGeom prst="ellipse">
                <a:avLst/>
              </a:prstGeom>
              <a:solidFill>
                <a:srgbClr val="15D16C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dirty="0">
                  <a:solidFill>
                    <a:srgbClr val="FFFFFF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pic>
            <p:nvPicPr>
              <p:cNvPr id="13" name="Graphic 12" descr="Briefcase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36709" y="1651566"/>
                <a:ext cx="691544" cy="738741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93DE39-BBB0-3244-9866-513CF10D823C}"/>
              </a:ext>
            </a:extLst>
          </p:cNvPr>
          <p:cNvGrpSpPr/>
          <p:nvPr/>
        </p:nvGrpSpPr>
        <p:grpSpPr>
          <a:xfrm>
            <a:off x="909698" y="3303146"/>
            <a:ext cx="5273540" cy="1004901"/>
            <a:chOff x="1124555" y="3162790"/>
            <a:chExt cx="5273540" cy="1004901"/>
          </a:xfrm>
        </p:grpSpPr>
        <p:sp>
          <p:nvSpPr>
            <p:cNvPr id="437" name="Google Shape;437;p77"/>
            <p:cNvSpPr/>
            <p:nvPr/>
          </p:nvSpPr>
          <p:spPr>
            <a:xfrm>
              <a:off x="2306643" y="3206405"/>
              <a:ext cx="4091452" cy="961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dirty="0"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Research Methodologies</a:t>
              </a:r>
              <a:endParaRPr sz="22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AC2C986-20BF-9B45-8DA7-39DED1D6D4FD}"/>
                </a:ext>
              </a:extLst>
            </p:cNvPr>
            <p:cNvGrpSpPr/>
            <p:nvPr/>
          </p:nvGrpSpPr>
          <p:grpSpPr>
            <a:xfrm>
              <a:off x="1124555" y="3162790"/>
              <a:ext cx="961287" cy="961287"/>
              <a:chOff x="1124555" y="3162790"/>
              <a:chExt cx="961287" cy="961287"/>
            </a:xfrm>
          </p:grpSpPr>
          <p:sp>
            <p:nvSpPr>
              <p:cNvPr id="409" name="Google Shape;409;p77"/>
              <p:cNvSpPr/>
              <p:nvPr/>
            </p:nvSpPr>
            <p:spPr>
              <a:xfrm>
                <a:off x="1124555" y="3162790"/>
                <a:ext cx="961287" cy="961287"/>
              </a:xfrm>
              <a:prstGeom prst="ellipse">
                <a:avLst/>
              </a:prstGeom>
              <a:solidFill>
                <a:srgbClr val="8ACC8A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pic>
            <p:nvPicPr>
              <p:cNvPr id="15" name="Graphic 14" descr="Research"/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57895" y="3304879"/>
                <a:ext cx="677106" cy="677106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BFF38B-A4E8-634F-A29F-6F83237EDDDB}"/>
              </a:ext>
            </a:extLst>
          </p:cNvPr>
          <p:cNvGrpSpPr/>
          <p:nvPr/>
        </p:nvGrpSpPr>
        <p:grpSpPr>
          <a:xfrm>
            <a:off x="6365696" y="4906611"/>
            <a:ext cx="4096876" cy="961286"/>
            <a:chOff x="6488234" y="4790291"/>
            <a:chExt cx="4096876" cy="961286"/>
          </a:xfrm>
        </p:grpSpPr>
        <p:sp>
          <p:nvSpPr>
            <p:cNvPr id="429" name="Google Shape;429;p77"/>
            <p:cNvSpPr/>
            <p:nvPr/>
          </p:nvSpPr>
          <p:spPr>
            <a:xfrm>
              <a:off x="6488234" y="4790291"/>
              <a:ext cx="961287" cy="961286"/>
            </a:xfrm>
            <a:prstGeom prst="ellipse">
              <a:avLst/>
            </a:prstGeom>
            <a:solidFill>
              <a:srgbClr val="15D16C"/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40" name="Google Shape;440;p77"/>
            <p:cNvSpPr/>
            <p:nvPr/>
          </p:nvSpPr>
          <p:spPr>
            <a:xfrm>
              <a:off x="7721846" y="4790291"/>
              <a:ext cx="2863264" cy="96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en-GB" sz="2200" dirty="0"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Insurance Product</a:t>
              </a:r>
              <a:endParaRPr sz="22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pic>
          <p:nvPicPr>
            <p:cNvPr id="21" name="Graphic 20" descr="Syncing cloud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5394" y="4886337"/>
              <a:ext cx="678324" cy="67832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4C73AA-7555-ED41-A154-DF81B27C5185}"/>
              </a:ext>
            </a:extLst>
          </p:cNvPr>
          <p:cNvGrpSpPr/>
          <p:nvPr/>
        </p:nvGrpSpPr>
        <p:grpSpPr>
          <a:xfrm>
            <a:off x="909698" y="4906611"/>
            <a:ext cx="4652548" cy="1010887"/>
            <a:chOff x="587824" y="4919863"/>
            <a:chExt cx="4652548" cy="1010887"/>
          </a:xfrm>
        </p:grpSpPr>
        <p:sp>
          <p:nvSpPr>
            <p:cNvPr id="431" name="Google Shape;431;p77"/>
            <p:cNvSpPr/>
            <p:nvPr/>
          </p:nvSpPr>
          <p:spPr>
            <a:xfrm>
              <a:off x="587824" y="4919863"/>
              <a:ext cx="961287" cy="961287"/>
            </a:xfrm>
            <a:prstGeom prst="ellipse">
              <a:avLst/>
            </a:prstGeom>
            <a:solidFill>
              <a:srgbClr val="B8E6B8"/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38" name="Google Shape;438;p77"/>
            <p:cNvSpPr/>
            <p:nvPr/>
          </p:nvSpPr>
          <p:spPr>
            <a:xfrm>
              <a:off x="1786987" y="4969464"/>
              <a:ext cx="3453385" cy="961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dirty="0"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Success Criteria</a:t>
              </a:r>
            </a:p>
          </p:txBody>
        </p:sp>
        <p:pic>
          <p:nvPicPr>
            <p:cNvPr id="18" name="Graphic 17" descr="Hourglass">
              <a:extLst>
                <a:ext uri="{FF2B5EF4-FFF2-40B4-BE49-F238E27FC236}">
                  <a16:creationId xmlns:a16="http://schemas.microsoft.com/office/drawing/2014/main" id="{B4D602CF-39C6-914F-AD88-46F38943A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8239" y="5065555"/>
              <a:ext cx="670358" cy="67035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4898E15-5390-5F47-84B7-0952732AC83C}"/>
              </a:ext>
            </a:extLst>
          </p:cNvPr>
          <p:cNvGrpSpPr/>
          <p:nvPr/>
        </p:nvGrpSpPr>
        <p:grpSpPr>
          <a:xfrm>
            <a:off x="6365696" y="3303146"/>
            <a:ext cx="6231119" cy="961286"/>
            <a:chOff x="6365696" y="3303146"/>
            <a:chExt cx="6231119" cy="96128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2E739F-8D31-ED43-A427-FBC840D879A4}"/>
                </a:ext>
              </a:extLst>
            </p:cNvPr>
            <p:cNvGrpSpPr/>
            <p:nvPr/>
          </p:nvGrpSpPr>
          <p:grpSpPr>
            <a:xfrm>
              <a:off x="6365696" y="3303146"/>
              <a:ext cx="6231119" cy="961286"/>
              <a:chOff x="6580553" y="3162790"/>
              <a:chExt cx="6231119" cy="961286"/>
            </a:xfrm>
          </p:grpSpPr>
          <p:sp>
            <p:nvSpPr>
              <p:cNvPr id="439" name="Google Shape;439;p77"/>
              <p:cNvSpPr/>
              <p:nvPr/>
            </p:nvSpPr>
            <p:spPr>
              <a:xfrm>
                <a:off x="7818486" y="3162790"/>
                <a:ext cx="4993186" cy="961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200" dirty="0"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rPr>
                  <a:t>Results &amp; Recommendations</a:t>
                </a:r>
                <a:endParaRPr sz="2200" dirty="0"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580553" y="3162790"/>
                <a:ext cx="961287" cy="961285"/>
              </a:xfrm>
              <a:prstGeom prst="ellipse">
                <a:avLst/>
              </a:prstGeom>
              <a:solidFill>
                <a:srgbClr val="A3E698"/>
              </a:solidFill>
              <a:ln>
                <a:solidFill>
                  <a:srgbClr val="A3E6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Graphic 21" descr="Diamond">
              <a:extLst>
                <a:ext uri="{FF2B5EF4-FFF2-40B4-BE49-F238E27FC236}">
                  <a16:creationId xmlns:a16="http://schemas.microsoft.com/office/drawing/2014/main" id="{65CFF6A3-E785-9746-B607-2D80E6B61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13377" y="3490120"/>
              <a:ext cx="674567" cy="674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/>
        </p:nvSpPr>
        <p:spPr>
          <a:xfrm>
            <a:off x="3772022" y="169034"/>
            <a:ext cx="464795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2D3133"/>
              </a:buClr>
              <a:buSzPts val="2700"/>
            </a:pPr>
            <a:r>
              <a:rPr lang="en" sz="3600" b="1" dirty="0">
                <a:solidFill>
                  <a:srgbClr val="333739"/>
                </a:solidFill>
                <a:latin typeface="Arial"/>
                <a:ea typeface="Arial"/>
                <a:cs typeface="Arial"/>
                <a:sym typeface="Arial"/>
              </a:rPr>
              <a:t>Business Overview</a:t>
            </a:r>
            <a:endParaRPr sz="2400" dirty="0">
              <a:solidFill>
                <a:srgbClr val="333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25" y="101178"/>
            <a:ext cx="1258969" cy="67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7"/>
          <p:cNvCxnSpPr/>
          <p:nvPr/>
        </p:nvCxnSpPr>
        <p:spPr>
          <a:xfrm>
            <a:off x="5045491" y="826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47"/>
          <p:cNvSpPr txBox="1"/>
          <p:nvPr/>
        </p:nvSpPr>
        <p:spPr>
          <a:xfrm>
            <a:off x="7238756" y="1724760"/>
            <a:ext cx="4647957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7859" indent="-304792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title insurance industry evolves to </a:t>
            </a: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highly concentrated market</a:t>
            </a:r>
            <a:endParaRPr sz="1600" dirty="0"/>
          </a:p>
          <a:p>
            <a:pPr marL="372524" indent="-270927">
              <a:buClr>
                <a:schemeClr val="dk1"/>
              </a:buClr>
              <a:buSzPts val="1200"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indent="-304792"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consumers find it </a:t>
            </a: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compare</a:t>
            </a:r>
            <a:r>
              <a:rPr lang="en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title insurance due to unfamiliarity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7"/>
          <p:cNvSpPr/>
          <p:nvPr/>
        </p:nvSpPr>
        <p:spPr>
          <a:xfrm>
            <a:off x="8163036" y="1201083"/>
            <a:ext cx="2799396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15D16C"/>
              </a:buClr>
              <a:buSzPts val="1500"/>
            </a:pPr>
            <a:r>
              <a:rPr lang="en" sz="2000" b="1" dirty="0">
                <a:solidFill>
                  <a:srgbClr val="15D16C"/>
                </a:solidFill>
                <a:latin typeface="Arial"/>
                <a:ea typeface="Arial"/>
                <a:cs typeface="Arial"/>
                <a:sym typeface="Arial"/>
              </a:rPr>
              <a:t>Industry Review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C174E8-5E57-9C4B-9BA1-DA8D804C467F}"/>
              </a:ext>
            </a:extLst>
          </p:cNvPr>
          <p:cNvGrpSpPr/>
          <p:nvPr/>
        </p:nvGrpSpPr>
        <p:grpSpPr>
          <a:xfrm>
            <a:off x="7238756" y="3219361"/>
            <a:ext cx="4455316" cy="2846841"/>
            <a:chOff x="7238756" y="3219361"/>
            <a:chExt cx="4455316" cy="2846841"/>
          </a:xfrm>
        </p:grpSpPr>
        <p:sp>
          <p:nvSpPr>
            <p:cNvPr id="284" name="Google Shape;284;p47"/>
            <p:cNvSpPr/>
            <p:nvPr/>
          </p:nvSpPr>
          <p:spPr>
            <a:xfrm rot="10800000" flipH="1">
              <a:off x="9395921" y="3219361"/>
              <a:ext cx="333430" cy="276432"/>
            </a:xfrm>
            <a:prstGeom prst="flowChartExtract">
              <a:avLst/>
            </a:prstGeom>
            <a:solidFill>
              <a:srgbClr val="15D16C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7"/>
            <p:cNvSpPr txBox="1"/>
            <p:nvPr/>
          </p:nvSpPr>
          <p:spPr>
            <a:xfrm>
              <a:off x="7238756" y="3992621"/>
              <a:ext cx="4455316" cy="2073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287859" indent="-304792"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" sz="1600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Fintech </a:t>
              </a:r>
              <a:r>
                <a:rPr lang="en" sz="160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is transforming the industry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7859" indent="-186262">
                <a:buClr>
                  <a:schemeClr val="dk1"/>
                </a:buClr>
                <a:buSzPts val="1200"/>
              </a:pPr>
              <a:endParaRPr sz="16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287859" indent="-304792"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" sz="16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" sz="160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itle insurance companies embrace two </a:t>
              </a:r>
              <a:r>
                <a:rPr lang="en" sz="1600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new business models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7859" indent="-186262">
                <a:buClr>
                  <a:schemeClr val="dk1"/>
                </a:buClr>
                <a:buSzPts val="1200"/>
              </a:pPr>
              <a:endParaRPr sz="16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287859" indent="-304792"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" sz="160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As the industry become more </a:t>
              </a:r>
              <a:r>
                <a:rPr lang="en" sz="1600" b="1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price competitive</a:t>
              </a:r>
              <a:r>
                <a:rPr lang="en" sz="1600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, the insurance premiums will favor the consumer</a:t>
              </a:r>
              <a:endParaRPr sz="16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8163036" y="3568237"/>
              <a:ext cx="2799200" cy="4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15D16C"/>
                </a:buClr>
                <a:buSzPts val="1500"/>
              </a:pPr>
              <a:r>
                <a:rPr lang="en" sz="2000" b="1" dirty="0">
                  <a:solidFill>
                    <a:srgbClr val="15D16C"/>
                  </a:solidFill>
                  <a:latin typeface="Arial"/>
                  <a:cs typeface="Arial"/>
                  <a:sym typeface="Arial"/>
                </a:rPr>
                <a:t>Innovations</a:t>
              </a:r>
              <a:endParaRPr sz="2000" b="1" dirty="0">
                <a:solidFill>
                  <a:srgbClr val="15D16C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4C4194-6BEA-8048-A973-5620F8F18F0A}"/>
              </a:ext>
            </a:extLst>
          </p:cNvPr>
          <p:cNvGrpSpPr/>
          <p:nvPr/>
        </p:nvGrpSpPr>
        <p:grpSpPr>
          <a:xfrm>
            <a:off x="525566" y="1098912"/>
            <a:ext cx="6492912" cy="4967290"/>
            <a:chOff x="4767827" y="1281647"/>
            <a:chExt cx="6627452" cy="49505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D90C98F-39DE-E94F-8CC9-D0E4028CB41B}"/>
                </a:ext>
              </a:extLst>
            </p:cNvPr>
            <p:cNvGrpSpPr/>
            <p:nvPr/>
          </p:nvGrpSpPr>
          <p:grpSpPr>
            <a:xfrm>
              <a:off x="4767827" y="1281647"/>
              <a:ext cx="5972043" cy="4950547"/>
              <a:chOff x="5885291" y="2151524"/>
              <a:chExt cx="4904037" cy="3765717"/>
            </a:xfrm>
          </p:grpSpPr>
          <p:graphicFrame>
            <p:nvGraphicFramePr>
              <p:cNvPr id="22" name="图表 12">
                <a:extLst>
                  <a:ext uri="{FF2B5EF4-FFF2-40B4-BE49-F238E27FC236}">
                    <a16:creationId xmlns:a16="http://schemas.microsoft.com/office/drawing/2014/main" id="{61E08242-A712-BC4B-9E75-5884300918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700375"/>
                  </p:ext>
                </p:extLst>
              </p:nvPr>
            </p:nvGraphicFramePr>
            <p:xfrm>
              <a:off x="5885291" y="2151524"/>
              <a:ext cx="4904037" cy="376571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3" name="文本框 1">
                <a:extLst>
                  <a:ext uri="{FF2B5EF4-FFF2-40B4-BE49-F238E27FC236}">
                    <a16:creationId xmlns:a16="http://schemas.microsoft.com/office/drawing/2014/main" id="{AC81E983-71C7-2642-94AC-F91E9DD601D5}"/>
                  </a:ext>
                </a:extLst>
              </p:cNvPr>
              <p:cNvSpPr txBox="1"/>
              <p:nvPr/>
            </p:nvSpPr>
            <p:spPr>
              <a:xfrm>
                <a:off x="7198080" y="5368699"/>
                <a:ext cx="2690658" cy="209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/>
                  <a:t>Source</a:t>
                </a:r>
                <a:r>
                  <a:rPr lang="en-US" altLang="zh-CN" sz="1200" dirty="0"/>
                  <a:t> American Land Title Association (2017)</a:t>
                </a:r>
                <a:endParaRPr lang="zh-CN" altLang="en-US" sz="1200" dirty="0"/>
              </a:p>
            </p:txBody>
          </p:sp>
          <p:sp>
            <p:nvSpPr>
              <p:cNvPr id="24" name="文本框 15">
                <a:extLst>
                  <a:ext uri="{FF2B5EF4-FFF2-40B4-BE49-F238E27FC236}">
                    <a16:creationId xmlns:a16="http://schemas.microsoft.com/office/drawing/2014/main" id="{EB4FC56F-EC39-074C-A015-AE57D67142CB}"/>
                  </a:ext>
                </a:extLst>
              </p:cNvPr>
              <p:cNvSpPr txBox="1"/>
              <p:nvPr/>
            </p:nvSpPr>
            <p:spPr>
              <a:xfrm>
                <a:off x="6817229" y="5535682"/>
                <a:ext cx="3452357" cy="209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U.S. Title Insurance Industry Market Share by Company, 2017</a:t>
                </a:r>
                <a:endParaRPr lang="zh-CN" altLang="en-US" sz="1200" dirty="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A8916B-F589-194E-A5E7-0EB97B5FE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913" r="23913"/>
            <a:stretch/>
          </p:blipFill>
          <p:spPr>
            <a:xfrm>
              <a:off x="7753849" y="3960958"/>
              <a:ext cx="501968" cy="4944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CF354F-41D3-CF4A-B8BF-5A96FD9CF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8750" r="91750">
                          <a14:foregroundMark x1="64500" y1="65750" x2="64500" y2="65750"/>
                          <a14:foregroundMark x1="78500" y1="55250" x2="78500" y2="55250"/>
                          <a14:foregroundMark x1="81750" y1="55000" x2="81750" y2="55000"/>
                          <a14:foregroundMark x1="82750" y1="53750" x2="82750" y2="53750"/>
                          <a14:foregroundMark x1="13500" y1="79750" x2="13500" y2="79750"/>
                          <a14:foregroundMark x1="20000" y1="82000" x2="20000" y2="82000"/>
                          <a14:foregroundMark x1="21500" y1="76500" x2="21500" y2="76500"/>
                          <a14:foregroundMark x1="25500" y1="79250" x2="25500" y2="79250"/>
                          <a14:foregroundMark x1="31000" y1="82750" x2="31000" y2="82750"/>
                          <a14:foregroundMark x1="31250" y1="79750" x2="31250" y2="79750"/>
                          <a14:foregroundMark x1="33750" y1="82000" x2="33750" y2="82000"/>
                          <a14:foregroundMark x1="44250" y1="80750" x2="44250" y2="80750"/>
                          <a14:foregroundMark x1="47750" y1="82250" x2="47750" y2="82250"/>
                          <a14:foregroundMark x1="60500" y1="80500" x2="60500" y2="80500"/>
                          <a14:foregroundMark x1="61250" y1="83750" x2="61250" y2="83750"/>
                          <a14:foregroundMark x1="63500" y1="83500" x2="63500" y2="83500"/>
                          <a14:foregroundMark x1="69750" y1="81000" x2="69750" y2="81000"/>
                          <a14:foregroundMark x1="70500" y1="76000" x2="70500" y2="76000"/>
                          <a14:foregroundMark x1="74500" y1="79750" x2="74500" y2="79750"/>
                          <a14:foregroundMark x1="78750" y1="81750" x2="78750" y2="81750"/>
                          <a14:foregroundMark x1="84250" y1="80750" x2="84250" y2="80750"/>
                          <a14:foregroundMark x1="72500" y1="64500" x2="72500" y2="64500"/>
                          <a14:foregroundMark x1="72250" y1="60250" x2="72250" y2="60250"/>
                          <a14:foregroundMark x1="67250" y1="60250" x2="67250" y2="60250"/>
                          <a14:foregroundMark x1="70250" y1="59250" x2="70250" y2="59250"/>
                          <a14:foregroundMark x1="20500" y1="57000" x2="20500" y2="57000"/>
                          <a14:foregroundMark x1="28500" y1="57750" x2="28500" y2="57750"/>
                          <a14:foregroundMark x1="8750" y1="35000" x2="8750" y2="35000"/>
                          <a14:foregroundMark x1="10750" y1="34250" x2="10750" y2="34250"/>
                          <a14:foregroundMark x1="18750" y1="26250" x2="18750" y2="26250"/>
                          <a14:foregroundMark x1="14000" y1="31000" x2="14000" y2="31000"/>
                          <a14:foregroundMark x1="14250" y1="30750" x2="14250" y2="30750"/>
                          <a14:foregroundMark x1="26000" y1="23750" x2="26000" y2="23750"/>
                          <a14:foregroundMark x1="24500" y1="22000" x2="24500" y2="22000"/>
                          <a14:foregroundMark x1="30750" y1="21750" x2="30750" y2="21750"/>
                          <a14:foregroundMark x1="31250" y1="19750" x2="31250" y2="19750"/>
                          <a14:foregroundMark x1="43250" y1="19000" x2="43250" y2="19000"/>
                          <a14:foregroundMark x1="50250" y1="18500" x2="50250" y2="18500"/>
                          <a14:foregroundMark x1="57500" y1="20000" x2="57500" y2="20000"/>
                          <a14:foregroundMark x1="64500" y1="20000" x2="64500" y2="20000"/>
                          <a14:foregroundMark x1="70250" y1="22750" x2="70250" y2="22750"/>
                          <a14:foregroundMark x1="70750" y1="21750" x2="70750" y2="21750"/>
                          <a14:foregroundMark x1="75750" y1="25500" x2="75750" y2="25500"/>
                          <a14:foregroundMark x1="77000" y1="22750" x2="77000" y2="22750"/>
                          <a14:foregroundMark x1="78000" y1="23500" x2="78000" y2="23500"/>
                          <a14:foregroundMark x1="82000" y1="29250" x2="82000" y2="29250"/>
                          <a14:foregroundMark x1="88000" y1="35000" x2="88000" y2="35000"/>
                          <a14:foregroundMark x1="91750" y1="36500" x2="91750" y2="36500"/>
                          <a14:foregroundMark x1="89750" y1="34000" x2="89750" y2="34000"/>
                          <a14:foregroundMark x1="57750" y1="17750" x2="57750" y2="17750"/>
                          <a14:foregroundMark x1="27250" y1="84000" x2="27250" y2="84000"/>
                          <a14:foregroundMark x1="56250" y1="64500" x2="56250" y2="64500"/>
                          <a14:foregroundMark x1="57750" y1="64000" x2="57750" y2="64000"/>
                          <a14:foregroundMark x1="42250" y1="66000" x2="42250" y2="66000"/>
                          <a14:foregroundMark x1="53000" y1="67000" x2="53000" y2="67000"/>
                          <a14:foregroundMark x1="56000" y1="68250" x2="56000" y2="68250"/>
                          <a14:foregroundMark x1="54500" y1="65000" x2="54500" y2="65000"/>
                        </a14:backgroundRemoval>
                      </a14:imgEffect>
                    </a14:imgLayer>
                  </a14:imgProps>
                </a:ext>
              </a:extLst>
            </a:blip>
            <a:srcRect t="7836" b="10713"/>
            <a:stretch/>
          </p:blipFill>
          <p:spPr>
            <a:xfrm>
              <a:off x="9779950" y="2540038"/>
              <a:ext cx="797128" cy="6492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959E52-109A-BD4F-B17F-0F9539011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449" b="89764" l="6250" r="93056">
                          <a14:foregroundMark x1="27083" y1="26772" x2="27083" y2="26772"/>
                          <a14:foregroundMark x1="21875" y1="21260" x2="21875" y2="21260"/>
                          <a14:foregroundMark x1="16667" y1="22835" x2="16667" y2="22835"/>
                          <a14:foregroundMark x1="12153" y1="28346" x2="12153" y2="28346"/>
                          <a14:foregroundMark x1="8681" y1="34646" x2="8681" y2="34646"/>
                          <a14:foregroundMark x1="6597" y1="46457" x2="6597" y2="46457"/>
                          <a14:foregroundMark x1="7292" y1="59843" x2="7292" y2="59843"/>
                          <a14:foregroundMark x1="10417" y1="66142" x2="10417" y2="66142"/>
                          <a14:foregroundMark x1="14236" y1="73228" x2="14236" y2="73228"/>
                          <a14:foregroundMark x1="19097" y1="77953" x2="19097" y2="77953"/>
                          <a14:foregroundMark x1="24306" y1="74016" x2="24306" y2="74016"/>
                          <a14:foregroundMark x1="28819" y1="66142" x2="28819" y2="66142"/>
                          <a14:foregroundMark x1="30208" y1="36220" x2="30208" y2="36220"/>
                          <a14:foregroundMark x1="19792" y1="51969" x2="19792" y2="51969"/>
                          <a14:foregroundMark x1="23611" y1="51181" x2="23611" y2="51181"/>
                          <a14:foregroundMark x1="30208" y1="50394" x2="30208" y2="50394"/>
                          <a14:foregroundMark x1="40972" y1="51969" x2="40972" y2="51969"/>
                          <a14:foregroundMark x1="48958" y1="51181" x2="48958" y2="51181"/>
                          <a14:foregroundMark x1="55903" y1="49606" x2="55903" y2="49606"/>
                          <a14:foregroundMark x1="62500" y1="54331" x2="62500" y2="54331"/>
                          <a14:foregroundMark x1="72917" y1="51969" x2="72917" y2="51969"/>
                          <a14:foregroundMark x1="76736" y1="48819" x2="76736" y2="48819"/>
                          <a14:foregroundMark x1="83681" y1="49606" x2="83681" y2="49606"/>
                          <a14:foregroundMark x1="87847" y1="49606" x2="87847" y2="49606"/>
                          <a14:foregroundMark x1="93056" y1="63780" x2="93056" y2="63780"/>
                        </a14:backgroundRemoval>
                      </a14:imgEffect>
                    </a14:imgLayer>
                  </a14:imgProps>
                </a:ext>
              </a:extLst>
            </a:blip>
            <a:srcRect l="4762" t="14967" r="3448" b="14033"/>
            <a:stretch/>
          </p:blipFill>
          <p:spPr>
            <a:xfrm>
              <a:off x="8255817" y="3289251"/>
              <a:ext cx="1488399" cy="490271"/>
            </a:xfrm>
            <a:prstGeom prst="rect">
              <a:avLst/>
            </a:prstGeom>
          </p:spPr>
        </p:pic>
        <p:pic>
          <p:nvPicPr>
            <p:cNvPr id="21" name="Picture 20" descr="A close up of ware&#10;&#10;Description automatically generated">
              <a:extLst>
                <a:ext uri="{FF2B5EF4-FFF2-40B4-BE49-F238E27FC236}">
                  <a16:creationId xmlns:a16="http://schemas.microsoft.com/office/drawing/2014/main" id="{22894332-5D8E-9448-8DA8-F113027E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5605" y="1889950"/>
              <a:ext cx="619674" cy="610946"/>
            </a:xfrm>
            <a:prstGeom prst="rect">
              <a:avLst/>
            </a:prstGeom>
          </p:spPr>
        </p:pic>
      </p:grpSp>
      <p:sp>
        <p:nvSpPr>
          <p:cNvPr id="2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7AC25FCA-3CCC-2A4B-9AB3-052C245B1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</a:t>
            </a:r>
            <a:r>
              <a:rPr lang="en-US" altLang="zh-CN" sz="19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| Methodologies | Success Criteria | Modeling | Results | Insurance Product</a:t>
            </a:r>
          </a:p>
        </p:txBody>
      </p:sp>
      <p:sp>
        <p:nvSpPr>
          <p:cNvPr id="27" name="Google Shape;581;p83">
            <a:extLst>
              <a:ext uri="{FF2B5EF4-FFF2-40B4-BE49-F238E27FC236}">
                <a16:creationId xmlns:a16="http://schemas.microsoft.com/office/drawing/2014/main" id="{91C48895-1C35-D94D-9EE7-EEE2716AF75F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4</a:t>
            </a:fld>
            <a:endParaRPr lang="en-GB" dirty="0"/>
          </a:p>
        </p:txBody>
      </p:sp>
      <p:pic>
        <p:nvPicPr>
          <p:cNvPr id="28" name="Google Shape;501;p44">
            <a:extLst>
              <a:ext uri="{FF2B5EF4-FFF2-40B4-BE49-F238E27FC236}">
                <a16:creationId xmlns:a16="http://schemas.microsoft.com/office/drawing/2014/main" id="{33D96796-BBD1-B046-9208-BADC3D6B6DA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079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502;p80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034" y1="52000" x2="56034" y2="52000"/>
                        <a14:foregroundMark x1="53879" y1="61600" x2="53879" y2="61600"/>
                        <a14:foregroundMark x1="70259" y1="61600" x2="70259" y2="61600"/>
                        <a14:foregroundMark x1="80172" y1="65600" x2="80172" y2="65600"/>
                        <a14:foregroundMark x1="26724" y1="57600" x2="26724" y2="57600"/>
                        <a14:foregroundMark x1="15948" y1="56000" x2="15948" y2="56000"/>
                        <a14:foregroundMark x1="13793" y1="52000" x2="13793" y2="52000"/>
                        <a14:foregroundMark x1="55172" y1="33600" x2="55172" y2="33600"/>
                        <a14:foregroundMark x1="53017" y1="32000" x2="53017" y2="32000"/>
                        <a14:backgroundMark x1="10776" y1="60000" x2="10776" y2="60000"/>
                        <a14:backgroundMark x1="11638" y1="61600" x2="11638" y2="61600"/>
                        <a14:backgroundMark x1="11638" y1="61600" x2="11638" y2="61600"/>
                        <a14:backgroundMark x1="10776" y1="61600" x2="10776" y2="61600"/>
                        <a14:backgroundMark x1="7759" y1="56000" x2="7759" y2="56000"/>
                        <a14:backgroundMark x1="14655" y1="75200" x2="14655" y2="75200"/>
                        <a14:backgroundMark x1="15948" y1="57600" x2="15948" y2="576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503;p80"/>
          <p:cNvSpPr txBox="1"/>
          <p:nvPr/>
        </p:nvSpPr>
        <p:spPr>
          <a:xfrm>
            <a:off x="2956990" y="181407"/>
            <a:ext cx="62780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Project Overview</a:t>
            </a:r>
            <a:endParaRPr sz="3600" b="1" dirty="0">
              <a:solidFill>
                <a:srgbClr val="333739"/>
              </a:solidFill>
              <a:latin typeface="Arial" panose="020B0604020202090204" pitchFamily="34" charset="0"/>
              <a:ea typeface="Microsoft Yahei"/>
              <a:cs typeface="Arial" panose="020B0604020202090204" pitchFamily="34" charset="0"/>
              <a:sym typeface="Microsoft Yahei"/>
            </a:endParaRPr>
          </a:p>
        </p:txBody>
      </p:sp>
      <p:sp>
        <p:nvSpPr>
          <p:cNvPr id="37" name="Google Shape;204;p24"/>
          <p:cNvSpPr/>
          <p:nvPr/>
        </p:nvSpPr>
        <p:spPr>
          <a:xfrm>
            <a:off x="443832" y="2419408"/>
            <a:ext cx="840000" cy="840000"/>
          </a:xfrm>
          <a:prstGeom prst="ellipse">
            <a:avLst/>
          </a:prstGeom>
          <a:solidFill>
            <a:srgbClr val="D9EBE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2D2F59"/>
              </a:buClr>
              <a:buSzPts val="1800"/>
            </a:pPr>
            <a:r>
              <a:rPr lang="en-GB" sz="2400" b="1" dirty="0">
                <a:solidFill>
                  <a:srgbClr val="2D2F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2400" b="1" dirty="0">
              <a:solidFill>
                <a:srgbClr val="2D2F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" name="Google Shape;206;p24"/>
          <p:cNvSpPr/>
          <p:nvPr/>
        </p:nvSpPr>
        <p:spPr>
          <a:xfrm>
            <a:off x="443832" y="3758843"/>
            <a:ext cx="840000" cy="840000"/>
          </a:xfrm>
          <a:prstGeom prst="ellipse">
            <a:avLst/>
          </a:prstGeom>
          <a:solidFill>
            <a:srgbClr val="A9D4A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353760"/>
              </a:buClr>
              <a:buSzPts val="1800"/>
            </a:pPr>
            <a:r>
              <a:rPr lang="en-GB" sz="2400" b="1" dirty="0">
                <a:solidFill>
                  <a:srgbClr val="35376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2400" b="1" dirty="0">
              <a:solidFill>
                <a:srgbClr val="3537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" name="Google Shape;208;p24"/>
          <p:cNvSpPr/>
          <p:nvPr/>
        </p:nvSpPr>
        <p:spPr>
          <a:xfrm>
            <a:off x="443832" y="5206904"/>
            <a:ext cx="840000" cy="840000"/>
          </a:xfrm>
          <a:prstGeom prst="ellipse">
            <a:avLst/>
          </a:prstGeom>
          <a:solidFill>
            <a:srgbClr val="15D16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353760"/>
              </a:buClr>
              <a:buSzPts val="1800"/>
            </a:pPr>
            <a:r>
              <a:rPr lang="en-GB" sz="2400" b="1" dirty="0">
                <a:solidFill>
                  <a:srgbClr val="35376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2400" b="1" dirty="0">
              <a:solidFill>
                <a:srgbClr val="35376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" name="Google Shape;205;p24"/>
          <p:cNvSpPr/>
          <p:nvPr/>
        </p:nvSpPr>
        <p:spPr>
          <a:xfrm>
            <a:off x="1444602" y="2350675"/>
            <a:ext cx="5916567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353760"/>
              </a:buClr>
              <a:buSzPts val="1500"/>
            </a:pPr>
            <a:r>
              <a:rPr lang="en-GB" sz="2200" dirty="0">
                <a:solidFill>
                  <a:srgbClr val="35376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Solution</a:t>
            </a:r>
            <a:endParaRPr sz="22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buClr>
                <a:srgbClr val="353760"/>
              </a:buClr>
              <a:buSzPts val="1500"/>
            </a:pPr>
            <a:r>
              <a:rPr lang="en-GB" sz="1600" dirty="0">
                <a:solidFill>
                  <a:srgbClr val="00000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Using Analytics to Predict Title Defects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and Value </a:t>
            </a:r>
            <a:r>
              <a:rPr lang="en-GB" sz="1600" dirty="0">
                <a:solidFill>
                  <a:srgbClr val="00000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Risks</a:t>
            </a:r>
            <a:endParaRPr sz="1600" dirty="0">
              <a:solidFill>
                <a:srgbClr val="000000"/>
              </a:solidFill>
              <a:latin typeface="Arial" panose="020B0604020202090204" pitchFamily="34" charset="0"/>
              <a:ea typeface="Microsoft Yahei"/>
              <a:cs typeface="Arial" panose="020B0604020202090204" pitchFamily="34" charset="0"/>
              <a:sym typeface="Microsoft Yahei"/>
            </a:endParaRPr>
          </a:p>
        </p:txBody>
      </p:sp>
      <p:sp>
        <p:nvSpPr>
          <p:cNvPr id="41" name="Google Shape;207;p24"/>
          <p:cNvSpPr/>
          <p:nvPr/>
        </p:nvSpPr>
        <p:spPr>
          <a:xfrm>
            <a:off x="1438994" y="3450758"/>
            <a:ext cx="5836526" cy="2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353760"/>
              </a:buClr>
              <a:buSzPts val="1500"/>
            </a:pPr>
            <a:r>
              <a:rPr lang="en-GB" sz="2200" dirty="0">
                <a:solidFill>
                  <a:srgbClr val="35376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Goals</a:t>
            </a:r>
            <a:endParaRPr sz="22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Build predictive model</a:t>
            </a: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Develop a title insurance product on top o</a:t>
            </a:r>
            <a:r>
              <a:rPr lang="en-US" sz="1600" dirty="0"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f our model</a:t>
            </a:r>
            <a:endParaRPr sz="1600" dirty="0">
              <a:solidFill>
                <a:srgbClr val="000000"/>
              </a:solidFill>
              <a:latin typeface="Arial" panose="020B0604020202090204" pitchFamily="34" charset="0"/>
              <a:ea typeface="Microsoft Yahei"/>
              <a:cs typeface="Arial" panose="020B0604020202090204" pitchFamily="34" charset="0"/>
              <a:sym typeface="Microsoft Yahei"/>
            </a:endParaRPr>
          </a:p>
        </p:txBody>
      </p:sp>
      <p:sp>
        <p:nvSpPr>
          <p:cNvPr id="42" name="Google Shape;209;p24"/>
          <p:cNvSpPr/>
          <p:nvPr/>
        </p:nvSpPr>
        <p:spPr>
          <a:xfrm>
            <a:off x="1440580" y="4901914"/>
            <a:ext cx="4728800" cy="1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353760"/>
              </a:buClr>
              <a:buSzPts val="1500"/>
            </a:pPr>
            <a:r>
              <a:rPr lang="en-GB" sz="2200" dirty="0">
                <a:solidFill>
                  <a:srgbClr val="35376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Benefits</a:t>
            </a: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Improve</a:t>
            </a: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 underwriting decisions </a:t>
            </a: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Increase</a:t>
            </a:r>
            <a:r>
              <a:rPr lang="en-US" sz="1600" dirty="0">
                <a:solidFill>
                  <a:srgbClr val="000000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 operational efficiency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7469134" y="2190544"/>
            <a:ext cx="4191519" cy="5422739"/>
            <a:chOff x="6212527" y="1135790"/>
            <a:chExt cx="5203409" cy="6648592"/>
          </a:xfrm>
        </p:grpSpPr>
        <p:sp>
          <p:nvSpPr>
            <p:cNvPr id="44" name="Google Shape;193;p24"/>
            <p:cNvSpPr/>
            <p:nvPr/>
          </p:nvSpPr>
          <p:spPr>
            <a:xfrm>
              <a:off x="8422769" y="1879183"/>
              <a:ext cx="1206496" cy="1416323"/>
            </a:xfrm>
            <a:custGeom>
              <a:avLst/>
              <a:gdLst/>
              <a:ahLst/>
              <a:cxnLst/>
              <a:rect l="l" t="t" r="r" b="b"/>
              <a:pathLst>
                <a:path w="552" h="648" extrusionOk="0">
                  <a:moveTo>
                    <a:pt x="0" y="163"/>
                  </a:moveTo>
                  <a:lnTo>
                    <a:pt x="276" y="0"/>
                  </a:lnTo>
                  <a:lnTo>
                    <a:pt x="552" y="163"/>
                  </a:lnTo>
                  <a:lnTo>
                    <a:pt x="552" y="486"/>
                  </a:lnTo>
                  <a:lnTo>
                    <a:pt x="276" y="648"/>
                  </a:lnTo>
                  <a:lnTo>
                    <a:pt x="0" y="486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D9EBE4"/>
            </a:solidFill>
            <a:ln w="460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5" name="Google Shape;199;p24"/>
            <p:cNvSpPr/>
            <p:nvPr/>
          </p:nvSpPr>
          <p:spPr>
            <a:xfrm>
              <a:off x="9619302" y="3977179"/>
              <a:ext cx="1204313" cy="1411952"/>
            </a:xfrm>
            <a:custGeom>
              <a:avLst/>
              <a:gdLst/>
              <a:ahLst/>
              <a:cxnLst/>
              <a:rect l="l" t="t" r="r" b="b"/>
              <a:pathLst>
                <a:path w="551" h="646" extrusionOk="0">
                  <a:moveTo>
                    <a:pt x="0" y="161"/>
                  </a:moveTo>
                  <a:lnTo>
                    <a:pt x="275" y="0"/>
                  </a:lnTo>
                  <a:lnTo>
                    <a:pt x="551" y="161"/>
                  </a:lnTo>
                  <a:lnTo>
                    <a:pt x="551" y="484"/>
                  </a:lnTo>
                  <a:lnTo>
                    <a:pt x="275" y="646"/>
                  </a:lnTo>
                  <a:lnTo>
                    <a:pt x="0" y="484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A9D4A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6" name="Google Shape;194;p24"/>
            <p:cNvSpPr/>
            <p:nvPr/>
          </p:nvSpPr>
          <p:spPr>
            <a:xfrm>
              <a:off x="7809554" y="1135790"/>
              <a:ext cx="1202125" cy="1070985"/>
            </a:xfrm>
            <a:custGeom>
              <a:avLst/>
              <a:gdLst/>
              <a:ahLst/>
              <a:cxnLst/>
              <a:rect l="l" t="t" r="r" b="b"/>
              <a:pathLst>
                <a:path w="550" h="490" extrusionOk="0">
                  <a:moveTo>
                    <a:pt x="0" y="327"/>
                  </a:moveTo>
                  <a:lnTo>
                    <a:pt x="274" y="490"/>
                  </a:lnTo>
                  <a:lnTo>
                    <a:pt x="550" y="327"/>
                  </a:lnTo>
                  <a:lnTo>
                    <a:pt x="550" y="0"/>
                  </a:lnTo>
                </a:path>
              </a:pathLst>
            </a:custGeom>
            <a:noFill/>
            <a:ln w="46025" cap="flat" cmpd="sng">
              <a:solidFill>
                <a:srgbClr val="B9DB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7" name="Google Shape;195;p24"/>
            <p:cNvSpPr/>
            <p:nvPr/>
          </p:nvSpPr>
          <p:spPr>
            <a:xfrm>
              <a:off x="9644571" y="1879183"/>
              <a:ext cx="605435" cy="2122299"/>
            </a:xfrm>
            <a:custGeom>
              <a:avLst/>
              <a:gdLst/>
              <a:ahLst/>
              <a:cxnLst/>
              <a:rect l="l" t="t" r="r" b="b"/>
              <a:pathLst>
                <a:path w="277" h="971" extrusionOk="0">
                  <a:moveTo>
                    <a:pt x="277" y="0"/>
                  </a:moveTo>
                  <a:lnTo>
                    <a:pt x="0" y="163"/>
                  </a:lnTo>
                  <a:lnTo>
                    <a:pt x="0" y="486"/>
                  </a:lnTo>
                  <a:lnTo>
                    <a:pt x="277" y="649"/>
                  </a:lnTo>
                  <a:lnTo>
                    <a:pt x="277" y="971"/>
                  </a:lnTo>
                </a:path>
              </a:pathLst>
            </a:custGeom>
            <a:noFill/>
            <a:ln w="46025" cap="flat" cmpd="sng">
              <a:solidFill>
                <a:srgbClr val="B9DB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8" name="Google Shape;196;p24"/>
            <p:cNvSpPr/>
            <p:nvPr/>
          </p:nvSpPr>
          <p:spPr>
            <a:xfrm>
              <a:off x="9011681" y="3977179"/>
              <a:ext cx="607620" cy="1411952"/>
            </a:xfrm>
            <a:custGeom>
              <a:avLst/>
              <a:gdLst/>
              <a:ahLst/>
              <a:cxnLst/>
              <a:rect l="l" t="t" r="r" b="b"/>
              <a:pathLst>
                <a:path w="278" h="646" extrusionOk="0">
                  <a:moveTo>
                    <a:pt x="0" y="0"/>
                  </a:moveTo>
                  <a:lnTo>
                    <a:pt x="278" y="161"/>
                  </a:lnTo>
                  <a:lnTo>
                    <a:pt x="278" y="484"/>
                  </a:lnTo>
                  <a:lnTo>
                    <a:pt x="0" y="646"/>
                  </a:lnTo>
                </a:path>
              </a:pathLst>
            </a:custGeom>
            <a:noFill/>
            <a:ln w="46025" cap="flat" cmpd="sng">
              <a:solidFill>
                <a:srgbClr val="A9D4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9" name="Google Shape;197;p24"/>
            <p:cNvSpPr/>
            <p:nvPr/>
          </p:nvSpPr>
          <p:spPr>
            <a:xfrm>
              <a:off x="10194136" y="5010749"/>
              <a:ext cx="1221800" cy="2773633"/>
            </a:xfrm>
            <a:custGeom>
              <a:avLst/>
              <a:gdLst/>
              <a:ahLst/>
              <a:cxnLst/>
              <a:rect l="l" t="t" r="r" b="b"/>
              <a:pathLst>
                <a:path w="559" h="1269" extrusionOk="0">
                  <a:moveTo>
                    <a:pt x="0" y="476"/>
                  </a:moveTo>
                  <a:lnTo>
                    <a:pt x="0" y="162"/>
                  </a:lnTo>
                  <a:lnTo>
                    <a:pt x="276" y="0"/>
                  </a:lnTo>
                  <a:lnTo>
                    <a:pt x="559" y="162"/>
                  </a:lnTo>
                  <a:lnTo>
                    <a:pt x="559" y="1269"/>
                  </a:lnTo>
                </a:path>
              </a:pathLst>
            </a:custGeom>
            <a:noFill/>
            <a:ln w="46025" cap="flat" cmpd="sng">
              <a:solidFill>
                <a:srgbClr val="B9DB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cxnSp>
          <p:nvCxnSpPr>
            <p:cNvPr id="50" name="Google Shape;198;p24"/>
            <p:cNvCxnSpPr/>
            <p:nvPr/>
          </p:nvCxnSpPr>
          <p:spPr>
            <a:xfrm rot="10800000" flipH="1">
              <a:off x="10823613" y="3972809"/>
              <a:ext cx="592323" cy="356267"/>
            </a:xfrm>
            <a:prstGeom prst="straightConnector1">
              <a:avLst/>
            </a:prstGeom>
            <a:noFill/>
            <a:ln w="46025" cap="flat" cmpd="sng">
              <a:solidFill>
                <a:srgbClr val="EAEBEC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" name="Google Shape;200;p24"/>
            <p:cNvSpPr/>
            <p:nvPr/>
          </p:nvSpPr>
          <p:spPr>
            <a:xfrm>
              <a:off x="6599773" y="2968809"/>
              <a:ext cx="1206496" cy="1360267"/>
            </a:xfrm>
            <a:custGeom>
              <a:avLst/>
              <a:gdLst/>
              <a:ahLst/>
              <a:cxnLst/>
              <a:rect l="l" t="t" r="r" b="b"/>
              <a:pathLst>
                <a:path w="552" h="648" extrusionOk="0">
                  <a:moveTo>
                    <a:pt x="0" y="163"/>
                  </a:moveTo>
                  <a:lnTo>
                    <a:pt x="276" y="0"/>
                  </a:lnTo>
                  <a:lnTo>
                    <a:pt x="552" y="163"/>
                  </a:lnTo>
                  <a:lnTo>
                    <a:pt x="552" y="486"/>
                  </a:lnTo>
                  <a:lnTo>
                    <a:pt x="276" y="648"/>
                  </a:lnTo>
                  <a:lnTo>
                    <a:pt x="0" y="486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15D16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52" name="Google Shape;201;p24"/>
            <p:cNvSpPr txBox="1"/>
            <p:nvPr/>
          </p:nvSpPr>
          <p:spPr>
            <a:xfrm>
              <a:off x="8249090" y="2233398"/>
              <a:ext cx="1521029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FFFFFF"/>
                </a:buClr>
                <a:buSzPts val="1500"/>
              </a:pPr>
              <a:r>
                <a:rPr lang="en-GB" sz="1500" b="1" dirty="0">
                  <a:solidFill>
                    <a:srgbClr val="3F4345"/>
                  </a:solidFill>
                  <a:latin typeface="Arial" panose="020B0604020202090204" pitchFamily="34" charset="0"/>
                  <a:ea typeface="Microsoft Yahei"/>
                  <a:cs typeface="Arial" panose="020B0604020202090204" pitchFamily="34" charset="0"/>
                  <a:sym typeface="Microsoft Yahei"/>
                </a:rPr>
                <a:t> Claims on Insurance</a:t>
              </a:r>
              <a:endParaRPr sz="1500" b="1" dirty="0">
                <a:solidFill>
                  <a:srgbClr val="3F4345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endParaRPr>
            </a:p>
          </p:txBody>
        </p:sp>
        <p:sp>
          <p:nvSpPr>
            <p:cNvPr id="53" name="Google Shape;202;p24"/>
            <p:cNvSpPr txBox="1"/>
            <p:nvPr/>
          </p:nvSpPr>
          <p:spPr>
            <a:xfrm>
              <a:off x="6552322" y="3460405"/>
              <a:ext cx="1364489" cy="359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353760"/>
                </a:buClr>
                <a:buSzPts val="1400"/>
              </a:pPr>
              <a:r>
                <a:rPr lang="en-GB" sz="1500" b="1" dirty="0">
                  <a:solidFill>
                    <a:srgbClr val="353760"/>
                  </a:solidFill>
                  <a:latin typeface="Arial" panose="020B0604020202090204" pitchFamily="34" charset="0"/>
                  <a:ea typeface="Microsoft Yahei"/>
                  <a:cs typeface="Arial" panose="020B0604020202090204" pitchFamily="34" charset="0"/>
                  <a:sym typeface="Microsoft Yahei"/>
                </a:rPr>
                <a:t>Lawsuits</a:t>
              </a:r>
              <a:endParaRPr sz="1500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4" name="Google Shape;203;p24"/>
            <p:cNvSpPr txBox="1"/>
            <p:nvPr/>
          </p:nvSpPr>
          <p:spPr>
            <a:xfrm>
              <a:off x="9571386" y="4316801"/>
              <a:ext cx="133307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rgbClr val="353760"/>
                </a:buClr>
                <a:buSzPts val="1400"/>
              </a:pPr>
              <a:r>
                <a:rPr lang="en-GB" sz="1500" b="1" dirty="0">
                  <a:solidFill>
                    <a:srgbClr val="353760"/>
                  </a:solidFill>
                  <a:latin typeface="Arial" panose="020B0604020202090204" pitchFamily="34" charset="0"/>
                  <a:ea typeface="Microsoft Yahei"/>
                  <a:cs typeface="Arial" panose="020B0604020202090204" pitchFamily="34" charset="0"/>
                  <a:sym typeface="Microsoft Yahei"/>
                </a:rPr>
                <a:t>Lis Pendens</a:t>
              </a:r>
              <a:endParaRPr sz="1500" dirty="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5" name="Google Shape;194;p24"/>
            <p:cNvSpPr/>
            <p:nvPr/>
          </p:nvSpPr>
          <p:spPr>
            <a:xfrm rot="14373303">
              <a:off x="7958715" y="3040857"/>
              <a:ext cx="1202125" cy="1070985"/>
            </a:xfrm>
            <a:custGeom>
              <a:avLst/>
              <a:gdLst/>
              <a:ahLst/>
              <a:cxnLst/>
              <a:rect l="l" t="t" r="r" b="b"/>
              <a:pathLst>
                <a:path w="550" h="490" extrusionOk="0">
                  <a:moveTo>
                    <a:pt x="0" y="327"/>
                  </a:moveTo>
                  <a:lnTo>
                    <a:pt x="274" y="490"/>
                  </a:lnTo>
                  <a:lnTo>
                    <a:pt x="550" y="327"/>
                  </a:lnTo>
                  <a:lnTo>
                    <a:pt x="550" y="0"/>
                  </a:lnTo>
                </a:path>
              </a:pathLst>
            </a:custGeom>
            <a:noFill/>
            <a:ln w="46025" cap="flat" cmpd="sng">
              <a:solidFill>
                <a:srgbClr val="B9DB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56" name="Google Shape;194;p24"/>
            <p:cNvSpPr/>
            <p:nvPr/>
          </p:nvSpPr>
          <p:spPr>
            <a:xfrm rot="14469126">
              <a:off x="6146957" y="4048399"/>
              <a:ext cx="1202125" cy="1070985"/>
            </a:xfrm>
            <a:custGeom>
              <a:avLst/>
              <a:gdLst/>
              <a:ahLst/>
              <a:cxnLst/>
              <a:rect l="l" t="t" r="r" b="b"/>
              <a:pathLst>
                <a:path w="550" h="490" extrusionOk="0">
                  <a:moveTo>
                    <a:pt x="0" y="327"/>
                  </a:moveTo>
                  <a:lnTo>
                    <a:pt x="274" y="490"/>
                  </a:lnTo>
                  <a:lnTo>
                    <a:pt x="550" y="327"/>
                  </a:lnTo>
                  <a:lnTo>
                    <a:pt x="550" y="0"/>
                  </a:lnTo>
                </a:path>
              </a:pathLst>
            </a:custGeom>
            <a:noFill/>
            <a:ln w="46025" cap="flat" cmpd="sng">
              <a:solidFill>
                <a:srgbClr val="B9DB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9447" y="934915"/>
            <a:ext cx="11325687" cy="579475"/>
            <a:chOff x="561822" y="902464"/>
            <a:chExt cx="11325687" cy="579475"/>
          </a:xfrm>
        </p:grpSpPr>
        <p:sp>
          <p:nvSpPr>
            <p:cNvPr id="60" name="稻壳儿春秋广告/盗版必究        原创来源：http://chn.docer.com/works?userid=199329941#!/work_time"/>
            <p:cNvSpPr txBox="1"/>
            <p:nvPr/>
          </p:nvSpPr>
          <p:spPr>
            <a:xfrm>
              <a:off x="3605616" y="966139"/>
              <a:ext cx="8281893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>
                  <a:solidFill>
                    <a:srgbClr val="3F4345"/>
                  </a:solidFill>
                  <a:latin typeface="Arial" panose="020B0604020202090204" pitchFamily="34" charset="0"/>
                  <a:ea typeface="Microsoft Yahei"/>
                  <a:cs typeface="Arial" panose="020B0604020202090204" pitchFamily="34" charset="0"/>
                </a:rPr>
                <a:t>Make real estate </a:t>
              </a:r>
              <a:r>
                <a:rPr lang="en-US" sz="1600" b="1" dirty="0">
                  <a:solidFill>
                    <a:srgbClr val="15D16C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simple</a:t>
              </a:r>
              <a:r>
                <a:rPr lang="en-US" sz="1600" b="1" dirty="0">
                  <a:solidFill>
                    <a:srgbClr val="3F4345"/>
                  </a:solidFill>
                  <a:latin typeface="Arial" panose="020B0604020202090204" pitchFamily="34" charset="0"/>
                  <a:ea typeface="Microsoft Yahei"/>
                  <a:cs typeface="Arial" panose="020B0604020202090204" pitchFamily="34" charset="0"/>
                </a:rPr>
                <a:t>,</a:t>
              </a:r>
              <a:r>
                <a:rPr lang="en-US" sz="1600" b="1" dirty="0">
                  <a:solidFill>
                    <a:srgbClr val="15D16C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 affordable</a:t>
              </a:r>
              <a:r>
                <a:rPr lang="en-US" sz="1600" b="1" dirty="0">
                  <a:solidFill>
                    <a:srgbClr val="3F4345"/>
                  </a:solidFill>
                  <a:latin typeface="Arial" panose="020B0604020202090204" pitchFamily="34" charset="0"/>
                  <a:ea typeface="Microsoft Yahei"/>
                  <a:cs typeface="Arial" panose="020B0604020202090204" pitchFamily="34" charset="0"/>
                </a:rPr>
                <a:t>, and </a:t>
              </a:r>
              <a:r>
                <a:rPr lang="en-US" sz="1600" b="1" dirty="0">
                  <a:solidFill>
                    <a:srgbClr val="15D16C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effortless </a:t>
              </a:r>
              <a:r>
                <a:rPr lang="en-US" sz="1600" b="1" dirty="0">
                  <a:solidFill>
                    <a:srgbClr val="3F4345"/>
                  </a:solidFill>
                  <a:latin typeface="Arial" panose="020B0604020202090204" pitchFamily="34" charset="0"/>
                  <a:ea typeface="Microsoft Yahei"/>
                  <a:cs typeface="Arial" panose="020B0604020202090204" pitchFamily="34" charset="0"/>
                </a:rPr>
                <a:t>for everyone involved.</a:t>
              </a:r>
              <a:endParaRPr lang="en-US" sz="1600" b="1" dirty="0">
                <a:solidFill>
                  <a:srgbClr val="15D16C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1" name="稻壳儿春秋广告/盗版必究        原创来源：http://chn.docer.com/works?userid=199329941#!/work_time"/>
            <p:cNvSpPr/>
            <p:nvPr/>
          </p:nvSpPr>
          <p:spPr>
            <a:xfrm>
              <a:off x="561822" y="902464"/>
              <a:ext cx="2316423" cy="579475"/>
            </a:xfrm>
            <a:custGeom>
              <a:avLst/>
              <a:gdLst>
                <a:gd name="connsiteX0" fmla="*/ 0 w 2825162"/>
                <a:gd name="connsiteY0" fmla="*/ 0 h 899380"/>
                <a:gd name="connsiteX1" fmla="*/ 554805 w 2825162"/>
                <a:gd name="connsiteY1" fmla="*/ 0 h 899380"/>
                <a:gd name="connsiteX2" fmla="*/ 719191 w 2825162"/>
                <a:gd name="connsiteY2" fmla="*/ 0 h 899380"/>
                <a:gd name="connsiteX3" fmla="*/ 1654140 w 2825162"/>
                <a:gd name="connsiteY3" fmla="*/ 0 h 899380"/>
                <a:gd name="connsiteX4" fmla="*/ 1818526 w 2825162"/>
                <a:gd name="connsiteY4" fmla="*/ 0 h 899380"/>
                <a:gd name="connsiteX5" fmla="*/ 2373331 w 2825162"/>
                <a:gd name="connsiteY5" fmla="*/ 0 h 899380"/>
                <a:gd name="connsiteX6" fmla="*/ 2825162 w 2825162"/>
                <a:gd name="connsiteY6" fmla="*/ 449690 h 899380"/>
                <a:gd name="connsiteX7" fmla="*/ 2373331 w 2825162"/>
                <a:gd name="connsiteY7" fmla="*/ 899380 h 899380"/>
                <a:gd name="connsiteX8" fmla="*/ 1818526 w 2825162"/>
                <a:gd name="connsiteY8" fmla="*/ 899380 h 899380"/>
                <a:gd name="connsiteX9" fmla="*/ 1654140 w 2825162"/>
                <a:gd name="connsiteY9" fmla="*/ 899380 h 899380"/>
                <a:gd name="connsiteX10" fmla="*/ 719191 w 2825162"/>
                <a:gd name="connsiteY10" fmla="*/ 899380 h 899380"/>
                <a:gd name="connsiteX11" fmla="*/ 554805 w 2825162"/>
                <a:gd name="connsiteY11" fmla="*/ 899380 h 899380"/>
                <a:gd name="connsiteX12" fmla="*/ 0 w 2825162"/>
                <a:gd name="connsiteY12" fmla="*/ 899380 h 899380"/>
                <a:gd name="connsiteX13" fmla="*/ 451831 w 2825162"/>
                <a:gd name="connsiteY13" fmla="*/ 449690 h 8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5162" h="899380">
                  <a:moveTo>
                    <a:pt x="0" y="0"/>
                  </a:moveTo>
                  <a:lnTo>
                    <a:pt x="554805" y="0"/>
                  </a:lnTo>
                  <a:lnTo>
                    <a:pt x="719191" y="0"/>
                  </a:lnTo>
                  <a:lnTo>
                    <a:pt x="1654140" y="0"/>
                  </a:lnTo>
                  <a:lnTo>
                    <a:pt x="1818526" y="0"/>
                  </a:lnTo>
                  <a:lnTo>
                    <a:pt x="2373331" y="0"/>
                  </a:lnTo>
                  <a:lnTo>
                    <a:pt x="2825162" y="449690"/>
                  </a:lnTo>
                  <a:lnTo>
                    <a:pt x="2373331" y="899380"/>
                  </a:lnTo>
                  <a:lnTo>
                    <a:pt x="1818526" y="899380"/>
                  </a:lnTo>
                  <a:lnTo>
                    <a:pt x="1654140" y="899380"/>
                  </a:lnTo>
                  <a:lnTo>
                    <a:pt x="719191" y="899380"/>
                  </a:lnTo>
                  <a:lnTo>
                    <a:pt x="554805" y="899380"/>
                  </a:lnTo>
                  <a:lnTo>
                    <a:pt x="0" y="899380"/>
                  </a:lnTo>
                  <a:lnTo>
                    <a:pt x="451831" y="449690"/>
                  </a:lnTo>
                  <a:close/>
                </a:path>
              </a:pathLst>
            </a:custGeom>
            <a:solidFill>
              <a:srgbClr val="15D1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rtlCol="0" anchor="ctr" anchorCtr="0">
              <a:noAutofit/>
            </a:bodyPr>
            <a:lstStyle/>
            <a:p>
              <a:pPr lvl="0" algn="ctr"/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稻壳儿春秋广告/盗版必究        原创来源：http://chn.docer.com/works?userid=199329941#!/work_time"/>
            <p:cNvSpPr/>
            <p:nvPr/>
          </p:nvSpPr>
          <p:spPr>
            <a:xfrm>
              <a:off x="2656119" y="902464"/>
              <a:ext cx="715856" cy="579475"/>
            </a:xfrm>
            <a:custGeom>
              <a:avLst/>
              <a:gdLst>
                <a:gd name="connsiteX0" fmla="*/ 0 w 873072"/>
                <a:gd name="connsiteY0" fmla="*/ 0 h 899380"/>
                <a:gd name="connsiteX1" fmla="*/ 421241 w 873072"/>
                <a:gd name="connsiteY1" fmla="*/ 0 h 899380"/>
                <a:gd name="connsiteX2" fmla="*/ 873072 w 873072"/>
                <a:gd name="connsiteY2" fmla="*/ 449690 h 899380"/>
                <a:gd name="connsiteX3" fmla="*/ 421241 w 873072"/>
                <a:gd name="connsiteY3" fmla="*/ 899380 h 899380"/>
                <a:gd name="connsiteX4" fmla="*/ 0 w 873072"/>
                <a:gd name="connsiteY4" fmla="*/ 899380 h 899380"/>
                <a:gd name="connsiteX5" fmla="*/ 451831 w 873072"/>
                <a:gd name="connsiteY5" fmla="*/ 449690 h 899380"/>
                <a:gd name="connsiteX6" fmla="*/ 0 w 873072"/>
                <a:gd name="connsiteY6" fmla="*/ 0 h 8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072" h="899380">
                  <a:moveTo>
                    <a:pt x="0" y="0"/>
                  </a:moveTo>
                  <a:lnTo>
                    <a:pt x="421241" y="0"/>
                  </a:lnTo>
                  <a:lnTo>
                    <a:pt x="873072" y="449690"/>
                  </a:lnTo>
                  <a:lnTo>
                    <a:pt x="421241" y="899380"/>
                  </a:lnTo>
                  <a:lnTo>
                    <a:pt x="0" y="899380"/>
                  </a:lnTo>
                  <a:lnTo>
                    <a:pt x="451831" y="449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D1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rtlCol="0" anchor="ctr" anchorCtr="0">
              <a:noAutofit/>
            </a:bodyPr>
            <a:lstStyle/>
            <a:p>
              <a:pPr lvl="0" algn="ctr"/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稻壳儿春秋广告/盗版必究        原创来源：http://chn.docer.com/works?userid=199329941#!/work_time"/>
            <p:cNvSpPr txBox="1"/>
            <p:nvPr/>
          </p:nvSpPr>
          <p:spPr>
            <a:xfrm>
              <a:off x="755436" y="994610"/>
              <a:ext cx="1929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Mission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6461" y="1608027"/>
            <a:ext cx="2826425" cy="646331"/>
            <a:chOff x="699236" y="869548"/>
            <a:chExt cx="2826425" cy="646331"/>
          </a:xfrm>
        </p:grpSpPr>
        <p:sp>
          <p:nvSpPr>
            <p:cNvPr id="65" name="稻壳儿春秋广告/盗版必究        原创来源：http://chn.docer.com/works?userid=199329941#!/work_time"/>
            <p:cNvSpPr/>
            <p:nvPr/>
          </p:nvSpPr>
          <p:spPr>
            <a:xfrm>
              <a:off x="699236" y="899384"/>
              <a:ext cx="2316423" cy="579475"/>
            </a:xfrm>
            <a:custGeom>
              <a:avLst/>
              <a:gdLst>
                <a:gd name="connsiteX0" fmla="*/ 0 w 2825162"/>
                <a:gd name="connsiteY0" fmla="*/ 0 h 899380"/>
                <a:gd name="connsiteX1" fmla="*/ 554805 w 2825162"/>
                <a:gd name="connsiteY1" fmla="*/ 0 h 899380"/>
                <a:gd name="connsiteX2" fmla="*/ 719191 w 2825162"/>
                <a:gd name="connsiteY2" fmla="*/ 0 h 899380"/>
                <a:gd name="connsiteX3" fmla="*/ 1654140 w 2825162"/>
                <a:gd name="connsiteY3" fmla="*/ 0 h 899380"/>
                <a:gd name="connsiteX4" fmla="*/ 1818526 w 2825162"/>
                <a:gd name="connsiteY4" fmla="*/ 0 h 899380"/>
                <a:gd name="connsiteX5" fmla="*/ 2373331 w 2825162"/>
                <a:gd name="connsiteY5" fmla="*/ 0 h 899380"/>
                <a:gd name="connsiteX6" fmla="*/ 2825162 w 2825162"/>
                <a:gd name="connsiteY6" fmla="*/ 449690 h 899380"/>
                <a:gd name="connsiteX7" fmla="*/ 2373331 w 2825162"/>
                <a:gd name="connsiteY7" fmla="*/ 899380 h 899380"/>
                <a:gd name="connsiteX8" fmla="*/ 1818526 w 2825162"/>
                <a:gd name="connsiteY8" fmla="*/ 899380 h 899380"/>
                <a:gd name="connsiteX9" fmla="*/ 1654140 w 2825162"/>
                <a:gd name="connsiteY9" fmla="*/ 899380 h 899380"/>
                <a:gd name="connsiteX10" fmla="*/ 719191 w 2825162"/>
                <a:gd name="connsiteY10" fmla="*/ 899380 h 899380"/>
                <a:gd name="connsiteX11" fmla="*/ 554805 w 2825162"/>
                <a:gd name="connsiteY11" fmla="*/ 899380 h 899380"/>
                <a:gd name="connsiteX12" fmla="*/ 0 w 2825162"/>
                <a:gd name="connsiteY12" fmla="*/ 899380 h 899380"/>
                <a:gd name="connsiteX13" fmla="*/ 451831 w 2825162"/>
                <a:gd name="connsiteY13" fmla="*/ 449690 h 8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5162" h="899380">
                  <a:moveTo>
                    <a:pt x="0" y="0"/>
                  </a:moveTo>
                  <a:lnTo>
                    <a:pt x="554805" y="0"/>
                  </a:lnTo>
                  <a:lnTo>
                    <a:pt x="719191" y="0"/>
                  </a:lnTo>
                  <a:lnTo>
                    <a:pt x="1654140" y="0"/>
                  </a:lnTo>
                  <a:lnTo>
                    <a:pt x="1818526" y="0"/>
                  </a:lnTo>
                  <a:lnTo>
                    <a:pt x="2373331" y="0"/>
                  </a:lnTo>
                  <a:lnTo>
                    <a:pt x="2825162" y="449690"/>
                  </a:lnTo>
                  <a:lnTo>
                    <a:pt x="2373331" y="899380"/>
                  </a:lnTo>
                  <a:lnTo>
                    <a:pt x="1818526" y="899380"/>
                  </a:lnTo>
                  <a:lnTo>
                    <a:pt x="1654140" y="899380"/>
                  </a:lnTo>
                  <a:lnTo>
                    <a:pt x="719191" y="899380"/>
                  </a:lnTo>
                  <a:lnTo>
                    <a:pt x="554805" y="899380"/>
                  </a:lnTo>
                  <a:lnTo>
                    <a:pt x="0" y="899380"/>
                  </a:lnTo>
                  <a:lnTo>
                    <a:pt x="451831" y="449690"/>
                  </a:lnTo>
                  <a:close/>
                </a:path>
              </a:pathLst>
            </a:custGeom>
            <a:solidFill>
              <a:srgbClr val="15D1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rtlCol="0" anchor="ctr" anchorCtr="0">
              <a:noAutofit/>
            </a:bodyPr>
            <a:lstStyle/>
            <a:p>
              <a:pPr lvl="0" algn="ctr"/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稻壳儿春秋广告/盗版必究        原创来源：http://chn.docer.com/works?userid=199329941#!/work_time"/>
            <p:cNvSpPr/>
            <p:nvPr/>
          </p:nvSpPr>
          <p:spPr>
            <a:xfrm>
              <a:off x="2809805" y="899384"/>
              <a:ext cx="715856" cy="578803"/>
            </a:xfrm>
            <a:custGeom>
              <a:avLst/>
              <a:gdLst>
                <a:gd name="connsiteX0" fmla="*/ 0 w 873072"/>
                <a:gd name="connsiteY0" fmla="*/ 0 h 899380"/>
                <a:gd name="connsiteX1" fmla="*/ 421241 w 873072"/>
                <a:gd name="connsiteY1" fmla="*/ 0 h 899380"/>
                <a:gd name="connsiteX2" fmla="*/ 873072 w 873072"/>
                <a:gd name="connsiteY2" fmla="*/ 449690 h 899380"/>
                <a:gd name="connsiteX3" fmla="*/ 421241 w 873072"/>
                <a:gd name="connsiteY3" fmla="*/ 899380 h 899380"/>
                <a:gd name="connsiteX4" fmla="*/ 0 w 873072"/>
                <a:gd name="connsiteY4" fmla="*/ 899380 h 899380"/>
                <a:gd name="connsiteX5" fmla="*/ 451831 w 873072"/>
                <a:gd name="connsiteY5" fmla="*/ 449690 h 899380"/>
                <a:gd name="connsiteX6" fmla="*/ 0 w 873072"/>
                <a:gd name="connsiteY6" fmla="*/ 0 h 8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072" h="899380">
                  <a:moveTo>
                    <a:pt x="0" y="0"/>
                  </a:moveTo>
                  <a:lnTo>
                    <a:pt x="421241" y="0"/>
                  </a:lnTo>
                  <a:lnTo>
                    <a:pt x="873072" y="449690"/>
                  </a:lnTo>
                  <a:lnTo>
                    <a:pt x="421241" y="899380"/>
                  </a:lnTo>
                  <a:lnTo>
                    <a:pt x="0" y="899380"/>
                  </a:lnTo>
                  <a:lnTo>
                    <a:pt x="451831" y="449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D1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rtlCol="0" anchor="ctr" anchorCtr="0">
              <a:noAutofit/>
            </a:bodyPr>
            <a:lstStyle/>
            <a:p>
              <a:pPr lvl="0" algn="ctr"/>
              <a:endParaRPr 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稻壳儿春秋广告/盗版必究        原创来源：http://chn.docer.com/works?userid=199329941#!/work_time"/>
            <p:cNvSpPr txBox="1"/>
            <p:nvPr/>
          </p:nvSpPr>
          <p:spPr>
            <a:xfrm>
              <a:off x="959657" y="869548"/>
              <a:ext cx="1929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Business</a:t>
              </a:r>
            </a:p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Question</a:t>
              </a:r>
            </a:p>
          </p:txBody>
        </p:sp>
      </p:grpSp>
      <p:sp>
        <p:nvSpPr>
          <p:cNvPr id="68" name="稻壳儿春秋广告/盗版必究        原创来源：http://chn.docer.com/works?userid=199329941#!/work_time"/>
          <p:cNvSpPr txBox="1"/>
          <p:nvPr/>
        </p:nvSpPr>
        <p:spPr>
          <a:xfrm>
            <a:off x="4628852" y="1729124"/>
            <a:ext cx="730090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3F4345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</a:rPr>
              <a:t>How to improve the efficiency of </a:t>
            </a:r>
            <a:r>
              <a:rPr lang="en-US" sz="1600" b="1" dirty="0">
                <a:solidFill>
                  <a:srgbClr val="15D16C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title insurance assessment</a:t>
            </a:r>
            <a:r>
              <a:rPr lang="en-US" sz="1600" b="1" dirty="0">
                <a:solidFill>
                  <a:srgbClr val="3F4345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</a:rPr>
              <a:t>?</a:t>
            </a:r>
          </a:p>
        </p:txBody>
      </p:sp>
      <p:sp>
        <p:nvSpPr>
          <p:cNvPr id="58" name="Google Shape;581;p83">
            <a:extLst>
              <a:ext uri="{FF2B5EF4-FFF2-40B4-BE49-F238E27FC236}">
                <a16:creationId xmlns:a16="http://schemas.microsoft.com/office/drawing/2014/main" id="{5F6ABCED-802B-1047-9D68-6BE4383D4313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5</a:t>
            </a:fld>
            <a:endParaRPr lang="en-GB" dirty="0"/>
          </a:p>
        </p:txBody>
      </p:sp>
      <p:pic>
        <p:nvPicPr>
          <p:cNvPr id="69" name="Google Shape;501;p44">
            <a:extLst>
              <a:ext uri="{FF2B5EF4-FFF2-40B4-BE49-F238E27FC236}">
                <a16:creationId xmlns:a16="http://schemas.microsoft.com/office/drawing/2014/main" id="{3E9A70EA-3301-754E-9652-A4078458401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BD0E158D-7E2D-AB4D-AC13-AF4A957F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</a:t>
            </a:r>
            <a:r>
              <a:rPr lang="en-US" altLang="zh-CN" sz="19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| Methodologies | Success Criteria | Modeling | Results | Insurance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502;p80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034" y1="52000" x2="56034" y2="52000"/>
                        <a14:foregroundMark x1="53879" y1="61600" x2="53879" y2="61600"/>
                        <a14:foregroundMark x1="70259" y1="61600" x2="70259" y2="61600"/>
                        <a14:foregroundMark x1="80172" y1="65600" x2="80172" y2="65600"/>
                        <a14:foregroundMark x1="26724" y1="57600" x2="26724" y2="57600"/>
                        <a14:foregroundMark x1="15948" y1="56000" x2="15948" y2="56000"/>
                        <a14:foregroundMark x1="13793" y1="52000" x2="13793" y2="52000"/>
                        <a14:foregroundMark x1="55172" y1="33600" x2="55172" y2="33600"/>
                        <a14:foregroundMark x1="53017" y1="32000" x2="53017" y2="32000"/>
                        <a14:backgroundMark x1="10776" y1="60000" x2="10776" y2="60000"/>
                        <a14:backgroundMark x1="11638" y1="61600" x2="11638" y2="61600"/>
                        <a14:backgroundMark x1="11638" y1="61600" x2="11638" y2="61600"/>
                        <a14:backgroundMark x1="10776" y1="61600" x2="10776" y2="61600"/>
                        <a14:backgroundMark x1="7759" y1="56000" x2="7759" y2="56000"/>
                        <a14:backgroundMark x1="14655" y1="75200" x2="14655" y2="75200"/>
                        <a14:backgroundMark x1="15948" y1="57600" x2="15948" y2="576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581;p83"/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6</a:t>
            </a:fld>
            <a:endParaRPr lang="en-GB" dirty="0"/>
          </a:p>
        </p:txBody>
      </p:sp>
      <p:cxnSp>
        <p:nvCxnSpPr>
          <p:cNvPr id="34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" name="Group 42"/>
          <p:cNvGrpSpPr/>
          <p:nvPr/>
        </p:nvGrpSpPr>
        <p:grpSpPr>
          <a:xfrm>
            <a:off x="2067654" y="1103490"/>
            <a:ext cx="8092344" cy="1928165"/>
            <a:chOff x="2032002" y="1178440"/>
            <a:chExt cx="8127996" cy="1979083"/>
          </a:xfrm>
        </p:grpSpPr>
        <p:sp>
          <p:nvSpPr>
            <p:cNvPr id="44" name="Google Shape;622;p84"/>
            <p:cNvSpPr/>
            <p:nvPr/>
          </p:nvSpPr>
          <p:spPr>
            <a:xfrm rot="5400000">
              <a:off x="1735139" y="1475303"/>
              <a:ext cx="1979083" cy="1385357"/>
            </a:xfrm>
            <a:prstGeom prst="chevron">
              <a:avLst>
                <a:gd name="adj" fmla="val 50000"/>
              </a:avLst>
            </a:prstGeom>
            <a:solidFill>
              <a:srgbClr val="98C183"/>
            </a:solidFill>
            <a:ln w="12700" cap="flat" cmpd="sng">
              <a:solidFill>
                <a:srgbClr val="98C1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400" dirty="0"/>
                <a:t> </a:t>
              </a:r>
              <a:endParaRPr sz="2400" dirty="0"/>
            </a:p>
          </p:txBody>
        </p:sp>
        <p:sp>
          <p:nvSpPr>
            <p:cNvPr id="45" name="Google Shape;623;p84"/>
            <p:cNvSpPr txBox="1"/>
            <p:nvPr/>
          </p:nvSpPr>
          <p:spPr>
            <a:xfrm>
              <a:off x="2032002" y="1871119"/>
              <a:ext cx="1385357" cy="59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33" tIns="13533" rIns="13533" bIns="13533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600"/>
              </a:pPr>
              <a:r>
                <a:rPr lang="en-GB" sz="20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Research Question 1</a:t>
              </a:r>
              <a:endParaRPr sz="2000"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6" name="Google Shape;624;p84"/>
            <p:cNvSpPr/>
            <p:nvPr/>
          </p:nvSpPr>
          <p:spPr>
            <a:xfrm rot="5400000">
              <a:off x="6145476" y="-1549677"/>
              <a:ext cx="1286404" cy="674264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FEFEF">
                <a:alpha val="89803"/>
              </a:srgbClr>
            </a:solidFill>
            <a:ln w="12700" cap="flat" cmpd="sng">
              <a:solidFill>
                <a:srgbClr val="98C1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625;p84"/>
            <p:cNvSpPr txBox="1"/>
            <p:nvPr/>
          </p:nvSpPr>
          <p:spPr>
            <a:xfrm>
              <a:off x="3417357" y="1289198"/>
              <a:ext cx="6679844" cy="116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9633" tIns="16933" rIns="16933" bIns="16933" anchor="ctr" anchorCtr="0">
              <a:noAutofit/>
            </a:bodyPr>
            <a:lstStyle/>
            <a:p>
              <a:pPr marL="0" lvl="1">
                <a:lnSpc>
                  <a:spcPct val="90000"/>
                </a:lnSpc>
                <a:buClr>
                  <a:srgbClr val="000000"/>
                </a:buClr>
                <a:buSzPts val="2000"/>
              </a:pPr>
              <a:r>
                <a:rPr lang="en-GB" sz="2000" dirty="0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Is the quality of this dataset good enough to predict </a:t>
              </a:r>
              <a:r>
                <a:rPr lang="en-GB" sz="20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title defects?</a:t>
              </a:r>
              <a:endParaRPr sz="20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041264" y="2681247"/>
            <a:ext cx="8118734" cy="1928165"/>
            <a:chOff x="2005496" y="2896658"/>
            <a:chExt cx="8154502" cy="1979083"/>
          </a:xfrm>
        </p:grpSpPr>
        <p:sp>
          <p:nvSpPr>
            <p:cNvPr id="49" name="Google Shape;626;p84"/>
            <p:cNvSpPr/>
            <p:nvPr/>
          </p:nvSpPr>
          <p:spPr>
            <a:xfrm rot="5400000">
              <a:off x="1735139" y="3193521"/>
              <a:ext cx="1979083" cy="1385357"/>
            </a:xfrm>
            <a:prstGeom prst="chevron">
              <a:avLst>
                <a:gd name="adj" fmla="val 50000"/>
              </a:avLst>
            </a:prstGeom>
            <a:solidFill>
              <a:srgbClr val="629250"/>
            </a:solidFill>
            <a:ln w="12700" cap="flat" cmpd="sng">
              <a:solidFill>
                <a:srgbClr val="6292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0" name="Google Shape;627;p84"/>
            <p:cNvSpPr txBox="1"/>
            <p:nvPr/>
          </p:nvSpPr>
          <p:spPr>
            <a:xfrm>
              <a:off x="2005496" y="3603711"/>
              <a:ext cx="1438369" cy="59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33" tIns="13533" rIns="13533" bIns="13533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600"/>
              </a:pPr>
              <a:r>
                <a:rPr lang="en-GB" sz="20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Research Question 2</a:t>
              </a:r>
              <a:endParaRPr sz="2000" b="1" dirty="0"/>
            </a:p>
          </p:txBody>
        </p:sp>
        <p:sp>
          <p:nvSpPr>
            <p:cNvPr id="51" name="Google Shape;628;p84"/>
            <p:cNvSpPr/>
            <p:nvPr/>
          </p:nvSpPr>
          <p:spPr>
            <a:xfrm rot="5400000">
              <a:off x="6145476" y="168541"/>
              <a:ext cx="1286404" cy="674264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FEFEF">
                <a:alpha val="89803"/>
              </a:srgbClr>
            </a:solidFill>
            <a:ln w="12700" cap="flat" cmpd="sng">
              <a:solidFill>
                <a:srgbClr val="6292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629;p84"/>
            <p:cNvSpPr txBox="1"/>
            <p:nvPr/>
          </p:nvSpPr>
          <p:spPr>
            <a:xfrm>
              <a:off x="3310140" y="3007414"/>
              <a:ext cx="6826606" cy="116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9633" tIns="16933" rIns="16933" bIns="16933" anchor="ctr" anchorCtr="0">
              <a:noAutofit/>
            </a:bodyPr>
            <a:lstStyle/>
            <a:p>
              <a:pPr marL="0" lvl="1">
                <a:lnSpc>
                  <a:spcPct val="90000"/>
                </a:lnSpc>
                <a:buClr>
                  <a:schemeClr val="dk1"/>
                </a:buClr>
                <a:buSzPts val="1500"/>
              </a:pPr>
              <a:r>
                <a:rPr lang="en-GB" sz="2000" dirty="0">
                  <a:solidFill>
                    <a:schemeClr val="dk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Which variables are most important to predict title defects?</a:t>
              </a:r>
              <a:endParaRPr sz="20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023674" y="4289970"/>
            <a:ext cx="8136325" cy="1931122"/>
            <a:chOff x="1987826" y="4611842"/>
            <a:chExt cx="8172171" cy="1982118"/>
          </a:xfrm>
        </p:grpSpPr>
        <p:sp>
          <p:nvSpPr>
            <p:cNvPr id="54" name="Google Shape;630;p84"/>
            <p:cNvSpPr/>
            <p:nvPr/>
          </p:nvSpPr>
          <p:spPr>
            <a:xfrm rot="5400000">
              <a:off x="1735139" y="4911740"/>
              <a:ext cx="1979083" cy="1385357"/>
            </a:xfrm>
            <a:prstGeom prst="chevron">
              <a:avLst>
                <a:gd name="adj" fmla="val 50000"/>
              </a:avLst>
            </a:prstGeom>
            <a:solidFill>
              <a:srgbClr val="375522"/>
            </a:solidFill>
            <a:ln w="12700" cap="flat" cmpd="sng">
              <a:solidFill>
                <a:srgbClr val="375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631;p84"/>
            <p:cNvSpPr txBox="1"/>
            <p:nvPr/>
          </p:nvSpPr>
          <p:spPr>
            <a:xfrm>
              <a:off x="1987826" y="5320808"/>
              <a:ext cx="1482543" cy="59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33" tIns="13533" rIns="13533" bIns="13533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600"/>
              </a:pPr>
              <a:r>
                <a:rPr lang="en-GB" sz="2000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Null Hypothesis</a:t>
              </a:r>
              <a:endParaRPr sz="2000" b="1" dirty="0"/>
            </a:p>
          </p:txBody>
        </p:sp>
        <p:sp>
          <p:nvSpPr>
            <p:cNvPr id="56" name="Google Shape;632;p84"/>
            <p:cNvSpPr/>
            <p:nvPr/>
          </p:nvSpPr>
          <p:spPr>
            <a:xfrm rot="5400000">
              <a:off x="6145475" y="1883723"/>
              <a:ext cx="1286404" cy="674264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FEFEF">
                <a:alpha val="89803"/>
              </a:srgbClr>
            </a:solidFill>
            <a:ln w="12700" cap="flat" cmpd="sng">
              <a:solidFill>
                <a:srgbClr val="375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9" name="Google Shape;633;p84"/>
            <p:cNvSpPr txBox="1"/>
            <p:nvPr/>
          </p:nvSpPr>
          <p:spPr>
            <a:xfrm>
              <a:off x="3417354" y="4698400"/>
              <a:ext cx="6679844" cy="116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9633" tIns="16933" rIns="16933" bIns="16933" anchor="ctr" anchorCtr="0">
              <a:noAutofit/>
            </a:bodyPr>
            <a:lstStyle/>
            <a:p>
              <a:pPr marL="304800" lvl="1" indent="-287655">
                <a:lnSpc>
                  <a:spcPct val="90000"/>
                </a:lnSpc>
                <a:buClr>
                  <a:srgbClr val="000000"/>
                </a:buClr>
                <a:buSzPts val="1800"/>
                <a:buFont typeface="Arial" panose="020B0604020202090204"/>
                <a:buChar char="•"/>
              </a:pPr>
              <a:r>
                <a:rPr lang="en-GB" sz="2000" dirty="0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The dataset is not in good quality.</a:t>
              </a:r>
              <a:endParaRPr sz="2000" dirty="0"/>
            </a:p>
            <a:p>
              <a:pPr marL="304800" lvl="1" indent="-287655">
                <a:lnSpc>
                  <a:spcPct val="90000"/>
                </a:lnSpc>
                <a:spcBef>
                  <a:spcPts val="400"/>
                </a:spcBef>
                <a:buClr>
                  <a:srgbClr val="000000"/>
                </a:buClr>
                <a:buSzPts val="1800"/>
                <a:buFont typeface="Arial" panose="020B0604020202090204"/>
                <a:buChar char="•"/>
              </a:pPr>
              <a:r>
                <a:rPr lang="en-GB" sz="2000" dirty="0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There is no significant correlation between </a:t>
              </a:r>
              <a:r>
                <a:rPr lang="en-US" sz="2000" b="1" dirty="0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Total Market Value</a:t>
              </a:r>
              <a:r>
                <a:rPr lang="en-US" sz="2000" dirty="0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 </a:t>
              </a:r>
              <a:r>
                <a:rPr lang="en-GB" sz="2000" dirty="0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and </a:t>
              </a:r>
              <a:r>
                <a:rPr lang="en-GB" sz="2000" b="1" dirty="0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Title Defects</a:t>
              </a:r>
              <a:r>
                <a:rPr lang="en-GB" sz="2000" dirty="0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.</a:t>
              </a:r>
              <a:endParaRPr sz="2000" dirty="0"/>
            </a:p>
          </p:txBody>
        </p:sp>
      </p:grpSp>
      <p:sp>
        <p:nvSpPr>
          <p:cNvPr id="60" name="Google Shape;503;p80"/>
          <p:cNvSpPr txBox="1"/>
          <p:nvPr/>
        </p:nvSpPr>
        <p:spPr>
          <a:xfrm>
            <a:off x="2149029" y="163901"/>
            <a:ext cx="78939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Research Question and Hypothesis</a:t>
            </a:r>
            <a:endParaRPr sz="3600" b="1" dirty="0">
              <a:solidFill>
                <a:srgbClr val="333739"/>
              </a:solidFill>
              <a:latin typeface="Arial" panose="020B0604020202090204" pitchFamily="34" charset="0"/>
              <a:ea typeface="Microsoft Yahei"/>
              <a:cs typeface="Arial" panose="020B0604020202090204" pitchFamily="34" charset="0"/>
              <a:sym typeface="Microsoft Yahei"/>
            </a:endParaRPr>
          </a:p>
        </p:txBody>
      </p:sp>
      <p:pic>
        <p:nvPicPr>
          <p:cNvPr id="24" name="Google Shape;501;p44">
            <a:extLst>
              <a:ext uri="{FF2B5EF4-FFF2-40B4-BE49-F238E27FC236}">
                <a16:creationId xmlns:a16="http://schemas.microsoft.com/office/drawing/2014/main" id="{5E811EC8-73D1-6D42-B123-28671A0037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AE8D9AA-FA62-C545-82E5-EDA387F4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</a:t>
            </a:r>
            <a:r>
              <a:rPr lang="en-US" altLang="zh-CN" sz="19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| Methodologies | Success Criteria | Modeling | Results | Insurance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D274EF2-B5B7-B244-B8E8-4FBD9F52E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176751"/>
              </p:ext>
            </p:extLst>
          </p:nvPr>
        </p:nvGraphicFramePr>
        <p:xfrm>
          <a:off x="1941513" y="1066320"/>
          <a:ext cx="8308973" cy="2804160"/>
        </p:xfrm>
        <a:graphic>
          <a:graphicData uri="http://schemas.openxmlformats.org/drawingml/2006/table">
            <a:tbl>
              <a:tblPr/>
              <a:tblGrid>
                <a:gridCol w="2088017">
                  <a:extLst>
                    <a:ext uri="{9D8B030D-6E8A-4147-A177-3AD203B41FA5}">
                      <a16:colId xmlns:a16="http://schemas.microsoft.com/office/drawing/2014/main" val="191195290"/>
                    </a:ext>
                  </a:extLst>
                </a:gridCol>
                <a:gridCol w="807112">
                  <a:extLst>
                    <a:ext uri="{9D8B030D-6E8A-4147-A177-3AD203B41FA5}">
                      <a16:colId xmlns:a16="http://schemas.microsoft.com/office/drawing/2014/main" val="2120740635"/>
                    </a:ext>
                  </a:extLst>
                </a:gridCol>
                <a:gridCol w="903511">
                  <a:extLst>
                    <a:ext uri="{9D8B030D-6E8A-4147-A177-3AD203B41FA5}">
                      <a16:colId xmlns:a16="http://schemas.microsoft.com/office/drawing/2014/main" val="3301438982"/>
                    </a:ext>
                  </a:extLst>
                </a:gridCol>
                <a:gridCol w="913779">
                  <a:extLst>
                    <a:ext uri="{9D8B030D-6E8A-4147-A177-3AD203B41FA5}">
                      <a16:colId xmlns:a16="http://schemas.microsoft.com/office/drawing/2014/main" val="126112262"/>
                    </a:ext>
                  </a:extLst>
                </a:gridCol>
                <a:gridCol w="893245">
                  <a:extLst>
                    <a:ext uri="{9D8B030D-6E8A-4147-A177-3AD203B41FA5}">
                      <a16:colId xmlns:a16="http://schemas.microsoft.com/office/drawing/2014/main" val="2254536511"/>
                    </a:ext>
                  </a:extLst>
                </a:gridCol>
                <a:gridCol w="913779">
                  <a:extLst>
                    <a:ext uri="{9D8B030D-6E8A-4147-A177-3AD203B41FA5}">
                      <a16:colId xmlns:a16="http://schemas.microsoft.com/office/drawing/2014/main" val="245301460"/>
                    </a:ext>
                  </a:extLst>
                </a:gridCol>
                <a:gridCol w="924046">
                  <a:extLst>
                    <a:ext uri="{9D8B030D-6E8A-4147-A177-3AD203B41FA5}">
                      <a16:colId xmlns:a16="http://schemas.microsoft.com/office/drawing/2014/main" val="1988640790"/>
                    </a:ext>
                  </a:extLst>
                </a:gridCol>
                <a:gridCol w="865484">
                  <a:extLst>
                    <a:ext uri="{9D8B030D-6E8A-4147-A177-3AD203B41FA5}">
                      <a16:colId xmlns:a16="http://schemas.microsoft.com/office/drawing/2014/main" val="3807124798"/>
                    </a:ext>
                  </a:extLst>
                </a:gridCol>
              </a:tblGrid>
              <a:tr h="341103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June 26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July 3</a:t>
                      </a:r>
                      <a:endParaRPr lang="en-US" sz="1200"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July 10</a:t>
                      </a:r>
                      <a:endParaRPr lang="en-US" sz="1200"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July 17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July 24</a:t>
                      </a:r>
                      <a:endParaRPr lang="en-US" sz="1200"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July 31</a:t>
                      </a:r>
                      <a:endParaRPr lang="en-US" sz="1200"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August 7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480783"/>
                  </a:ext>
                </a:extLst>
              </a:tr>
              <a:tr h="34110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92D78B"/>
                          </a:solidFill>
                          <a:effectLst/>
                          <a:latin typeface="Arial" panose="020B0604020202020204" pitchFamily="34" charset="0"/>
                        </a:rPr>
                        <a:t>Project Planning</a:t>
                      </a:r>
                      <a:endParaRPr lang="en-US" sz="1200" dirty="0">
                        <a:solidFill>
                          <a:srgbClr val="92D78B"/>
                        </a:solidFill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14632"/>
                  </a:ext>
                </a:extLst>
              </a:tr>
              <a:tr h="34110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95BA7F"/>
                          </a:solidFill>
                          <a:effectLst/>
                          <a:latin typeface="Arial" panose="020B0604020202020204" pitchFamily="34" charset="0"/>
                        </a:rPr>
                        <a:t>Data Cleaning</a:t>
                      </a:r>
                      <a:endParaRPr lang="en-US" sz="1200" dirty="0">
                        <a:solidFill>
                          <a:srgbClr val="95BA7F"/>
                        </a:solidFill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271568"/>
                  </a:ext>
                </a:extLst>
              </a:tr>
              <a:tr h="34110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6BAF58"/>
                          </a:solidFill>
                          <a:effectLst/>
                          <a:latin typeface="Arial" panose="020B0604020202020204" pitchFamily="34" charset="0"/>
                        </a:rPr>
                        <a:t>Feature Selection</a:t>
                      </a:r>
                      <a:endParaRPr lang="en-US" sz="1200" dirty="0">
                        <a:solidFill>
                          <a:srgbClr val="6BAF58"/>
                        </a:solidFill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2980"/>
                  </a:ext>
                </a:extLst>
              </a:tr>
              <a:tr h="280361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457F3C"/>
                          </a:solidFill>
                          <a:effectLst/>
                          <a:latin typeface="Arial" panose="020B0604020202020204" pitchFamily="34" charset="0"/>
                        </a:rPr>
                        <a:t>Modeling</a:t>
                      </a:r>
                      <a:endParaRPr lang="en-US" sz="1200" dirty="0">
                        <a:solidFill>
                          <a:srgbClr val="457F3C"/>
                        </a:solidFill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827235"/>
                  </a:ext>
                </a:extLst>
              </a:tr>
              <a:tr h="239061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3B5E26"/>
                          </a:solidFill>
                          <a:effectLst/>
                          <a:latin typeface="Arial" panose="020B0604020202020204" pitchFamily="34" charset="0"/>
                        </a:rPr>
                        <a:t>Evaluation &amp; Visualization</a:t>
                      </a:r>
                      <a:endParaRPr lang="en-US" sz="1200" dirty="0">
                        <a:solidFill>
                          <a:srgbClr val="3B5E26"/>
                        </a:solidFill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848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737373"/>
                          </a:solidFill>
                          <a:effectLst/>
                          <a:latin typeface="Arial" panose="020B0604020202020204" pitchFamily="34" charset="0"/>
                        </a:rPr>
                        <a:t>Insurance Product Design</a:t>
                      </a:r>
                      <a:endParaRPr lang="en-US" sz="1200" dirty="0">
                        <a:solidFill>
                          <a:srgbClr val="737373"/>
                        </a:solidFill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95347"/>
                  </a:ext>
                </a:extLst>
              </a:tr>
              <a:tr h="34110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Review</a:t>
                      </a:r>
                      <a:r>
                        <a:rPr lang="en-US" sz="12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&amp; Improvements</a:t>
                      </a:r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66675" marR="66675" marT="38100" marB="3810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356855"/>
                  </a:ext>
                </a:extLst>
              </a:tr>
            </a:tbl>
          </a:graphicData>
        </a:graphic>
      </p:graphicFrame>
      <p:pic>
        <p:nvPicPr>
          <p:cNvPr id="357" name="Google Shape;35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25" y="102178"/>
            <a:ext cx="1258969" cy="678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50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1" name="Google Shape;361;p50"/>
          <p:cNvSpPr txBox="1"/>
          <p:nvPr/>
        </p:nvSpPr>
        <p:spPr>
          <a:xfrm>
            <a:off x="2149030" y="163902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353760"/>
              </a:buClr>
              <a:buSzPts val="2700"/>
            </a:pPr>
            <a:r>
              <a:rPr lang="en" sz="3600" b="1" dirty="0">
                <a:solidFill>
                  <a:srgbClr val="333739"/>
                </a:solidFill>
                <a:latin typeface="Arial"/>
                <a:ea typeface="Arial"/>
                <a:cs typeface="Arial"/>
                <a:sym typeface="Arial"/>
              </a:rPr>
              <a:t>What We Did</a:t>
            </a:r>
            <a:endParaRPr sz="3600" b="1" dirty="0">
              <a:solidFill>
                <a:srgbClr val="3337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0"/>
          <p:cNvSpPr/>
          <p:nvPr/>
        </p:nvSpPr>
        <p:spPr>
          <a:xfrm flipV="1">
            <a:off x="4132973" y="1499090"/>
            <a:ext cx="617374" cy="191776"/>
          </a:xfrm>
          <a:prstGeom prst="homePlate">
            <a:avLst>
              <a:gd name="adj" fmla="val 50000"/>
            </a:avLst>
          </a:prstGeom>
          <a:solidFill>
            <a:srgbClr val="92D78B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00"/>
            </a:pPr>
            <a:r>
              <a:rPr lang="en" sz="1333">
                <a:solidFill>
                  <a:srgbClr val="92D78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 dirty="0">
              <a:solidFill>
                <a:srgbClr val="92D78B"/>
              </a:solidFill>
            </a:endParaRPr>
          </a:p>
        </p:txBody>
      </p:sp>
      <p:sp>
        <p:nvSpPr>
          <p:cNvPr id="364" name="Google Shape;364;p50"/>
          <p:cNvSpPr/>
          <p:nvPr/>
        </p:nvSpPr>
        <p:spPr>
          <a:xfrm>
            <a:off x="4916724" y="1852780"/>
            <a:ext cx="461444" cy="200872"/>
          </a:xfrm>
          <a:prstGeom prst="homePlate">
            <a:avLst>
              <a:gd name="adj" fmla="val 50000"/>
            </a:avLst>
          </a:prstGeom>
          <a:solidFill>
            <a:srgbClr val="95BA7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00"/>
            </a:pPr>
            <a:r>
              <a:rPr lang="en" sz="1333">
                <a:solidFill>
                  <a:srgbClr val="66975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>
              <a:solidFill>
                <a:srgbClr val="669752"/>
              </a:solidFill>
            </a:endParaRPr>
          </a:p>
        </p:txBody>
      </p:sp>
      <p:sp>
        <p:nvSpPr>
          <p:cNvPr id="365" name="Google Shape;365;p50"/>
          <p:cNvSpPr/>
          <p:nvPr/>
        </p:nvSpPr>
        <p:spPr>
          <a:xfrm>
            <a:off x="5378168" y="2197849"/>
            <a:ext cx="908996" cy="200872"/>
          </a:xfrm>
          <a:prstGeom prst="homePlate">
            <a:avLst>
              <a:gd name="adj" fmla="val 50000"/>
            </a:avLst>
          </a:prstGeom>
          <a:solidFill>
            <a:srgbClr val="6BAF5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00"/>
            </a:pPr>
            <a:r>
              <a:rPr lang="en" sz="1333">
                <a:solidFill>
                  <a:srgbClr val="6BAF5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>
              <a:solidFill>
                <a:srgbClr val="6BAF58"/>
              </a:solidFill>
            </a:endParaRPr>
          </a:p>
        </p:txBody>
      </p:sp>
      <p:sp>
        <p:nvSpPr>
          <p:cNvPr id="367" name="Google Shape;367;p50"/>
          <p:cNvSpPr/>
          <p:nvPr/>
        </p:nvSpPr>
        <p:spPr>
          <a:xfrm>
            <a:off x="7921856" y="3244151"/>
            <a:ext cx="2071302" cy="198277"/>
          </a:xfrm>
          <a:prstGeom prst="homePlate">
            <a:avLst>
              <a:gd name="adj" fmla="val 50000"/>
            </a:avLst>
          </a:prstGeom>
          <a:solidFill>
            <a:srgbClr val="73737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00"/>
            </a:pPr>
            <a:r>
              <a:rPr lang="en" sz="13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</p:txBody>
      </p:sp>
      <p:sp>
        <p:nvSpPr>
          <p:cNvPr id="368" name="Google Shape;368;p50"/>
          <p:cNvSpPr/>
          <p:nvPr/>
        </p:nvSpPr>
        <p:spPr>
          <a:xfrm>
            <a:off x="6287164" y="2548735"/>
            <a:ext cx="1207918" cy="198891"/>
          </a:xfrm>
          <a:prstGeom prst="homePlate">
            <a:avLst>
              <a:gd name="adj" fmla="val 50000"/>
            </a:avLst>
          </a:prstGeom>
          <a:solidFill>
            <a:srgbClr val="457F3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00"/>
            </a:pPr>
            <a:r>
              <a:rPr lang="en" sz="13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</p:txBody>
      </p:sp>
      <p:sp>
        <p:nvSpPr>
          <p:cNvPr id="369" name="Google Shape;369;p50"/>
          <p:cNvSpPr/>
          <p:nvPr/>
        </p:nvSpPr>
        <p:spPr>
          <a:xfrm>
            <a:off x="7661172" y="2892063"/>
            <a:ext cx="2071302" cy="200690"/>
          </a:xfrm>
          <a:prstGeom prst="homePlate">
            <a:avLst>
              <a:gd name="adj" fmla="val 50000"/>
            </a:avLst>
          </a:prstGeom>
          <a:solidFill>
            <a:srgbClr val="3B5E2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00"/>
            </a:pPr>
            <a:r>
              <a:rPr lang="en" sz="13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96DA4127-8C47-0045-B963-CF2BB49DA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275" y="7269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Google Shape;366;p50">
            <a:extLst>
              <a:ext uri="{FF2B5EF4-FFF2-40B4-BE49-F238E27FC236}">
                <a16:creationId xmlns:a16="http://schemas.microsoft.com/office/drawing/2014/main" id="{AFEF0D46-C56D-764C-A4E1-0DFE73D70D7A}"/>
              </a:ext>
            </a:extLst>
          </p:cNvPr>
          <p:cNvSpPr/>
          <p:nvPr/>
        </p:nvSpPr>
        <p:spPr>
          <a:xfrm>
            <a:off x="7661172" y="3590770"/>
            <a:ext cx="2532283" cy="201970"/>
          </a:xfrm>
          <a:prstGeom prst="homePlat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300"/>
            </a:pPr>
            <a:r>
              <a:rPr lang="en" sz="13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83AB9E-6559-0642-AF92-87CBE614030E}"/>
              </a:ext>
            </a:extLst>
          </p:cNvPr>
          <p:cNvGrpSpPr/>
          <p:nvPr/>
        </p:nvGrpSpPr>
        <p:grpSpPr>
          <a:xfrm>
            <a:off x="2829962" y="4002744"/>
            <a:ext cx="7782625" cy="2310804"/>
            <a:chOff x="2400795" y="4004390"/>
            <a:chExt cx="7782625" cy="23108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47436C-1DDB-D84D-BC7B-8ACE75A52B7A}"/>
                </a:ext>
              </a:extLst>
            </p:cNvPr>
            <p:cNvGrpSpPr/>
            <p:nvPr/>
          </p:nvGrpSpPr>
          <p:grpSpPr>
            <a:xfrm>
              <a:off x="2400795" y="4004785"/>
              <a:ext cx="7782625" cy="2310409"/>
              <a:chOff x="2405450" y="4003123"/>
              <a:chExt cx="7782625" cy="2310409"/>
            </a:xfrm>
          </p:grpSpPr>
          <p:sp>
            <p:nvSpPr>
              <p:cNvPr id="370" name="Google Shape;370;p50"/>
              <p:cNvSpPr txBox="1"/>
              <p:nvPr/>
            </p:nvSpPr>
            <p:spPr>
              <a:xfrm>
                <a:off x="2856075" y="4003123"/>
                <a:ext cx="7332000" cy="422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r>
                  <a:rPr lang="en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Analyzed and visualized the correlations among variables</a:t>
                </a:r>
                <a:endParaRPr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0"/>
              <p:cNvSpPr txBox="1"/>
              <p:nvPr/>
            </p:nvSpPr>
            <p:spPr>
              <a:xfrm>
                <a:off x="2856075" y="5422041"/>
                <a:ext cx="6254274" cy="419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r>
                  <a:rPr lang="en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Utilized results to design a new insurance product</a:t>
                </a:r>
                <a:endParaRPr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1CA4342-4BD3-254A-B393-AFF6FB2BB338}"/>
                  </a:ext>
                </a:extLst>
              </p:cNvPr>
              <p:cNvGrpSpPr/>
              <p:nvPr/>
            </p:nvGrpSpPr>
            <p:grpSpPr>
              <a:xfrm>
                <a:off x="2405450" y="5894075"/>
                <a:ext cx="7390410" cy="419457"/>
                <a:chOff x="3357649" y="5919631"/>
                <a:chExt cx="7390410" cy="419457"/>
              </a:xfrm>
            </p:grpSpPr>
            <p:sp>
              <p:nvSpPr>
                <p:cNvPr id="380" name="Google Shape;380;p50"/>
                <p:cNvSpPr txBox="1"/>
                <p:nvPr/>
              </p:nvSpPr>
              <p:spPr>
                <a:xfrm>
                  <a:off x="3804859" y="5919631"/>
                  <a:ext cx="6943200" cy="4194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r>
                    <a:rPr lang="en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Generated actionable recommendations for Spruce</a:t>
                  </a:r>
                  <a:endParaRPr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50"/>
                <p:cNvSpPr/>
                <p:nvPr/>
              </p:nvSpPr>
              <p:spPr>
                <a:xfrm>
                  <a:off x="3357649" y="5943867"/>
                  <a:ext cx="351102" cy="358364"/>
                </a:xfrm>
                <a:prstGeom prst="ellipse">
                  <a:avLst/>
                </a:prstGeom>
                <a:solidFill>
                  <a:srgbClr val="15D16C"/>
                </a:solidFill>
                <a:ln w="12700" cap="flat" cmpd="sng">
                  <a:solidFill>
                    <a:srgbClr val="FFFFFF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000"/>
                  </a:pPr>
                  <a:r>
                    <a:rPr lang="en-US" sz="1500" b="1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Lato"/>
                      <a:cs typeface="Arial" panose="020B0604020202020204" pitchFamily="34" charset="0"/>
                      <a:sym typeface="Lato"/>
                    </a:rPr>
                    <a:t>5</a:t>
                  </a:r>
                  <a:endParaRPr sz="15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Lato"/>
                    <a:cs typeface="Arial" panose="020B0604020202020204" pitchFamily="34" charset="0"/>
                    <a:sym typeface="Lato"/>
                  </a:endParaRPr>
                </a:p>
              </p:txBody>
            </p:sp>
          </p:grpSp>
          <p:sp>
            <p:nvSpPr>
              <p:cNvPr id="374" name="Google Shape;374;p50"/>
              <p:cNvSpPr txBox="1"/>
              <p:nvPr/>
            </p:nvSpPr>
            <p:spPr>
              <a:xfrm>
                <a:off x="2856075" y="4500309"/>
                <a:ext cx="7332000" cy="422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r>
                  <a:rPr lang="en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Used machine learning techniques to select importan</a:t>
                </a:r>
                <a:r>
                  <a:rPr lang="en" dirty="0"/>
                  <a:t>t</a:t>
                </a:r>
                <a:r>
                  <a:rPr lang="en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features</a:t>
                </a:r>
                <a:endParaRPr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0"/>
              <p:cNvSpPr txBox="1"/>
              <p:nvPr/>
            </p:nvSpPr>
            <p:spPr>
              <a:xfrm>
                <a:off x="2856075" y="4953358"/>
                <a:ext cx="6776800" cy="422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r>
                  <a:rPr lang="en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Developed highly accurate models to predict title defects</a:t>
                </a:r>
                <a:endParaRPr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382;p50">
              <a:extLst>
                <a:ext uri="{FF2B5EF4-FFF2-40B4-BE49-F238E27FC236}">
                  <a16:creationId xmlns:a16="http://schemas.microsoft.com/office/drawing/2014/main" id="{23D8C817-24E6-4B47-8FC6-BB0111D80D24}"/>
                </a:ext>
              </a:extLst>
            </p:cNvPr>
            <p:cNvSpPr/>
            <p:nvPr/>
          </p:nvSpPr>
          <p:spPr>
            <a:xfrm>
              <a:off x="2400795" y="5441427"/>
              <a:ext cx="351102" cy="358364"/>
            </a:xfrm>
            <a:prstGeom prst="ellipse">
              <a:avLst/>
            </a:prstGeom>
            <a:solidFill>
              <a:srgbClr val="15D16C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000"/>
              </a:pPr>
              <a:r>
                <a:rPr lang="en-US" sz="1500" b="1" dirty="0">
                  <a:solidFill>
                    <a:srgbClr val="FFFFFF"/>
                  </a:solidFill>
                  <a:latin typeface="Arial" panose="020B0604020202020204" pitchFamily="34" charset="0"/>
                  <a:ea typeface="Lato"/>
                  <a:cs typeface="Arial" panose="020B0604020202020204" pitchFamily="34" charset="0"/>
                  <a:sym typeface="Lato"/>
                </a:rPr>
                <a:t>4</a:t>
              </a:r>
              <a:endParaRPr sz="1500" b="1" dirty="0">
                <a:solidFill>
                  <a:srgbClr val="FFFFF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endParaRPr>
            </a:p>
          </p:txBody>
        </p:sp>
        <p:sp>
          <p:nvSpPr>
            <p:cNvPr id="49" name="Google Shape;382;p50">
              <a:extLst>
                <a:ext uri="{FF2B5EF4-FFF2-40B4-BE49-F238E27FC236}">
                  <a16:creationId xmlns:a16="http://schemas.microsoft.com/office/drawing/2014/main" id="{16D3AF1F-F868-E74D-A94D-6492A66C463B}"/>
                </a:ext>
              </a:extLst>
            </p:cNvPr>
            <p:cNvSpPr/>
            <p:nvPr/>
          </p:nvSpPr>
          <p:spPr>
            <a:xfrm>
              <a:off x="2400795" y="4004390"/>
              <a:ext cx="351102" cy="358364"/>
            </a:xfrm>
            <a:prstGeom prst="ellipse">
              <a:avLst/>
            </a:prstGeom>
            <a:solidFill>
              <a:srgbClr val="15D16C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000"/>
              </a:pPr>
              <a:r>
                <a:rPr lang="en-US" sz="1500" b="1" dirty="0">
                  <a:solidFill>
                    <a:srgbClr val="FFFFFF"/>
                  </a:solidFill>
                  <a:latin typeface="Arial" panose="020B0604020202020204" pitchFamily="34" charset="0"/>
                  <a:ea typeface="Lato"/>
                  <a:cs typeface="Arial" panose="020B0604020202020204" pitchFamily="34" charset="0"/>
                  <a:sym typeface="Lato"/>
                </a:rPr>
                <a:t>1</a:t>
              </a:r>
              <a:endParaRPr sz="1500" b="1" dirty="0">
                <a:solidFill>
                  <a:srgbClr val="FFFFF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endParaRPr>
            </a:p>
          </p:txBody>
        </p:sp>
        <p:sp>
          <p:nvSpPr>
            <p:cNvPr id="50" name="Google Shape;382;p50">
              <a:extLst>
                <a:ext uri="{FF2B5EF4-FFF2-40B4-BE49-F238E27FC236}">
                  <a16:creationId xmlns:a16="http://schemas.microsoft.com/office/drawing/2014/main" id="{8975EAC7-4148-094A-A350-79F4C2DCE6E6}"/>
                </a:ext>
              </a:extLst>
            </p:cNvPr>
            <p:cNvSpPr/>
            <p:nvPr/>
          </p:nvSpPr>
          <p:spPr>
            <a:xfrm>
              <a:off x="2400795" y="4483724"/>
              <a:ext cx="351102" cy="358364"/>
            </a:xfrm>
            <a:prstGeom prst="ellipse">
              <a:avLst/>
            </a:prstGeom>
            <a:solidFill>
              <a:srgbClr val="15D16C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000"/>
              </a:pPr>
              <a:r>
                <a:rPr lang="en-US" sz="1500" b="1" dirty="0">
                  <a:solidFill>
                    <a:srgbClr val="FFFFFF"/>
                  </a:solidFill>
                  <a:latin typeface="Arial" panose="020B0604020202020204" pitchFamily="34" charset="0"/>
                  <a:ea typeface="Lato"/>
                  <a:cs typeface="Arial" panose="020B0604020202020204" pitchFamily="34" charset="0"/>
                  <a:sym typeface="Lato"/>
                </a:rPr>
                <a:t>2</a:t>
              </a:r>
              <a:endParaRPr sz="1500" b="1" dirty="0">
                <a:solidFill>
                  <a:srgbClr val="FFFFF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endParaRPr>
            </a:p>
          </p:txBody>
        </p:sp>
        <p:sp>
          <p:nvSpPr>
            <p:cNvPr id="51" name="Google Shape;382;p50">
              <a:extLst>
                <a:ext uri="{FF2B5EF4-FFF2-40B4-BE49-F238E27FC236}">
                  <a16:creationId xmlns:a16="http://schemas.microsoft.com/office/drawing/2014/main" id="{E7124A85-71DA-2642-949C-11847B0BBFCE}"/>
                </a:ext>
              </a:extLst>
            </p:cNvPr>
            <p:cNvSpPr/>
            <p:nvPr/>
          </p:nvSpPr>
          <p:spPr>
            <a:xfrm>
              <a:off x="2400795" y="4961851"/>
              <a:ext cx="351102" cy="358364"/>
            </a:xfrm>
            <a:prstGeom prst="ellipse">
              <a:avLst/>
            </a:prstGeom>
            <a:solidFill>
              <a:srgbClr val="15D16C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000"/>
              </a:pPr>
              <a:r>
                <a:rPr lang="en-US" sz="1500" b="1" dirty="0">
                  <a:solidFill>
                    <a:srgbClr val="FFFFFF"/>
                  </a:solidFill>
                  <a:latin typeface="Arial" panose="020B0604020202020204" pitchFamily="34" charset="0"/>
                  <a:ea typeface="Lato"/>
                  <a:cs typeface="Arial" panose="020B0604020202020204" pitchFamily="34" charset="0"/>
                  <a:sym typeface="Lato"/>
                </a:rPr>
                <a:t>3</a:t>
              </a:r>
              <a:endParaRPr sz="1500" b="1" dirty="0">
                <a:solidFill>
                  <a:srgbClr val="FFFFF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endParaRPr>
            </a:p>
          </p:txBody>
        </p:sp>
      </p:grpSp>
      <p:sp>
        <p:nvSpPr>
          <p:cNvPr id="52" name="Google Shape;581;p83">
            <a:extLst>
              <a:ext uri="{FF2B5EF4-FFF2-40B4-BE49-F238E27FC236}">
                <a16:creationId xmlns:a16="http://schemas.microsoft.com/office/drawing/2014/main" id="{405B699D-1488-8B4D-990A-3D20388CBA0A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7</a:t>
            </a:fld>
            <a:endParaRPr lang="en-GB" dirty="0"/>
          </a:p>
        </p:txBody>
      </p:sp>
      <p:pic>
        <p:nvPicPr>
          <p:cNvPr id="30" name="Google Shape;501;p44">
            <a:extLst>
              <a:ext uri="{FF2B5EF4-FFF2-40B4-BE49-F238E27FC236}">
                <a16:creationId xmlns:a16="http://schemas.microsoft.com/office/drawing/2014/main" id="{F85DAAC2-9770-1E41-9386-B1F10AA98F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1EC3176F-3326-E646-A5B0-D177F8074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</a:t>
            </a:r>
            <a:r>
              <a:rPr lang="en-US" altLang="zh-CN" sz="19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| Methodologies | Success Criteria | Modeling | Results | Insurance Product</a:t>
            </a:r>
          </a:p>
        </p:txBody>
      </p:sp>
    </p:spTree>
    <p:extLst>
      <p:ext uri="{BB962C8B-B14F-4D97-AF65-F5344CB8AC3E}">
        <p14:creationId xmlns:p14="http://schemas.microsoft.com/office/powerpoint/2010/main" val="389043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5"/>
          <p:cNvSpPr/>
          <p:nvPr/>
        </p:nvSpPr>
        <p:spPr>
          <a:xfrm>
            <a:off x="2364782" y="851268"/>
            <a:ext cx="8309300" cy="194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28600" indent="-228600">
              <a:lnSpc>
                <a:spcPct val="200000"/>
              </a:lnSpc>
              <a:buClr>
                <a:srgbClr val="353760"/>
              </a:buClr>
              <a:buSzPts val="1500"/>
              <a:buFont typeface="Noto Sans Symbols"/>
              <a:buChar char="▪"/>
            </a:pPr>
            <a:r>
              <a:rPr lang="en-GB" sz="2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500,250 Observations, 52 Variables</a:t>
            </a:r>
            <a:endParaRPr lang="en-US" sz="2200" dirty="0"/>
          </a:p>
          <a:p>
            <a:pPr marL="228600" indent="-228600">
              <a:lnSpc>
                <a:spcPct val="200000"/>
              </a:lnSpc>
              <a:buClr>
                <a:srgbClr val="353760"/>
              </a:buClr>
              <a:buSzPts val="1500"/>
              <a:buFont typeface="Noto Sans Symbols"/>
              <a:buChar char="▪"/>
            </a:pPr>
            <a:r>
              <a:rPr lang="en-GB" sz="2200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Data accounts 0.36% title defects of whole dataset</a:t>
            </a:r>
            <a:endParaRPr sz="2200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640" name="Google Shape;640;p85" descr="Magnifying glass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192" y="1079970"/>
            <a:ext cx="1009308" cy="101451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5"/>
          <p:cNvSpPr/>
          <p:nvPr/>
        </p:nvSpPr>
        <p:spPr>
          <a:xfrm>
            <a:off x="2385708" y="3453070"/>
            <a:ext cx="3537824" cy="15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28600" indent="-101600">
              <a:lnSpc>
                <a:spcPct val="200000"/>
              </a:lnSpc>
              <a:buClr>
                <a:srgbClr val="353760"/>
              </a:buClr>
              <a:buSzPts val="1500"/>
            </a:pPr>
            <a:endParaRPr sz="1335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228600" indent="-101600">
              <a:lnSpc>
                <a:spcPct val="200000"/>
              </a:lnSpc>
              <a:buClr>
                <a:srgbClr val="353760"/>
              </a:buClr>
              <a:buSzPts val="1500"/>
            </a:pPr>
            <a:endParaRPr sz="1335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646" name="Google Shape;646;p8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70124" y="102177"/>
            <a:ext cx="1258969" cy="678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651;p86"/>
          <p:cNvGrpSpPr/>
          <p:nvPr/>
        </p:nvGrpSpPr>
        <p:grpSpPr>
          <a:xfrm>
            <a:off x="1460887" y="2455796"/>
            <a:ext cx="9368199" cy="3800161"/>
            <a:chOff x="1289" y="86766"/>
            <a:chExt cx="7136145" cy="3519843"/>
          </a:xfrm>
        </p:grpSpPr>
        <p:sp>
          <p:nvSpPr>
            <p:cNvPr id="12" name="Google Shape;652;p86"/>
            <p:cNvSpPr/>
            <p:nvPr/>
          </p:nvSpPr>
          <p:spPr>
            <a:xfrm>
              <a:off x="1289" y="86766"/>
              <a:ext cx="1600199" cy="741019"/>
            </a:xfrm>
            <a:prstGeom prst="roundRect">
              <a:avLst>
                <a:gd name="adj" fmla="val 10000"/>
              </a:avLst>
            </a:prstGeom>
            <a:solidFill>
              <a:srgbClr val="15D16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Target Variable</a:t>
              </a:r>
              <a:endParaRPr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3" name="Google Shape;653;p86"/>
            <p:cNvSpPr/>
            <p:nvPr/>
          </p:nvSpPr>
          <p:spPr>
            <a:xfrm>
              <a:off x="149493" y="827786"/>
              <a:ext cx="148203" cy="5557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" name="Google Shape;654;p86"/>
            <p:cNvSpPr/>
            <p:nvPr/>
          </p:nvSpPr>
          <p:spPr>
            <a:xfrm>
              <a:off x="297697" y="1013041"/>
              <a:ext cx="1185631" cy="74101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5" name="Google Shape;655;p86"/>
            <p:cNvSpPr txBox="1"/>
            <p:nvPr/>
          </p:nvSpPr>
          <p:spPr>
            <a:xfrm>
              <a:off x="319402" y="1034745"/>
              <a:ext cx="1163926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22000" rIns="33000" bIns="22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GB" dirty="0">
                  <a:solidFill>
                    <a:srgbClr val="32373A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Title Defective Indicator</a:t>
              </a:r>
              <a:endParaRPr dirty="0">
                <a:solidFill>
                  <a:srgbClr val="32373A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6" name="Google Shape;656;p86"/>
            <p:cNvSpPr/>
            <p:nvPr/>
          </p:nvSpPr>
          <p:spPr>
            <a:xfrm>
              <a:off x="1853839" y="86766"/>
              <a:ext cx="1600199" cy="741019"/>
            </a:xfrm>
            <a:prstGeom prst="roundRect">
              <a:avLst>
                <a:gd name="adj" fmla="val 10000"/>
              </a:avLst>
            </a:prstGeom>
            <a:solidFill>
              <a:srgbClr val="16D1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7" name="Google Shape;657;p86"/>
            <p:cNvSpPr txBox="1"/>
            <p:nvPr/>
          </p:nvSpPr>
          <p:spPr>
            <a:xfrm>
              <a:off x="1875543" y="108470"/>
              <a:ext cx="1578495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67" tIns="20300" rIns="30467" bIns="203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200"/>
              </a:pPr>
              <a:r>
                <a:rPr lang="en-GB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Attributes of Property Itself</a:t>
              </a:r>
              <a:endParaRPr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18" name="Google Shape;658;p86"/>
            <p:cNvSpPr/>
            <p:nvPr/>
          </p:nvSpPr>
          <p:spPr>
            <a:xfrm>
              <a:off x="2002043" y="827786"/>
              <a:ext cx="148203" cy="5557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131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" name="Google Shape;659;p86"/>
            <p:cNvSpPr/>
            <p:nvPr/>
          </p:nvSpPr>
          <p:spPr>
            <a:xfrm>
              <a:off x="2150248" y="1013041"/>
              <a:ext cx="1185630" cy="74101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0" name="Google Shape;660;p86"/>
            <p:cNvSpPr txBox="1"/>
            <p:nvPr/>
          </p:nvSpPr>
          <p:spPr>
            <a:xfrm>
              <a:off x="2171951" y="1034745"/>
              <a:ext cx="1142223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22000" rIns="33000" bIns="22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GB" dirty="0">
                  <a:solidFill>
                    <a:srgbClr val="32373A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Entity Structure</a:t>
              </a:r>
              <a:endParaRPr dirty="0">
                <a:solidFill>
                  <a:srgbClr val="32373A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" name="Google Shape;661;p86"/>
            <p:cNvSpPr/>
            <p:nvPr/>
          </p:nvSpPr>
          <p:spPr>
            <a:xfrm>
              <a:off x="2002043" y="827786"/>
              <a:ext cx="148203" cy="1482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131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" name="Google Shape;662;p86"/>
            <p:cNvSpPr/>
            <p:nvPr/>
          </p:nvSpPr>
          <p:spPr>
            <a:xfrm>
              <a:off x="2150247" y="1939315"/>
              <a:ext cx="1185631" cy="74101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3" name="Google Shape;663;p86"/>
            <p:cNvSpPr txBox="1"/>
            <p:nvPr/>
          </p:nvSpPr>
          <p:spPr>
            <a:xfrm>
              <a:off x="2171951" y="1961019"/>
              <a:ext cx="1142223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22000" rIns="33000" bIns="22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GB" dirty="0">
                  <a:solidFill>
                    <a:srgbClr val="32373A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Market Value</a:t>
              </a:r>
              <a:endParaRPr dirty="0">
                <a:solidFill>
                  <a:srgbClr val="32373A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4" name="Google Shape;664;p86"/>
            <p:cNvSpPr/>
            <p:nvPr/>
          </p:nvSpPr>
          <p:spPr>
            <a:xfrm>
              <a:off x="2002043" y="827786"/>
              <a:ext cx="148203" cy="24083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131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" name="Google Shape;665;p86"/>
            <p:cNvSpPr/>
            <p:nvPr/>
          </p:nvSpPr>
          <p:spPr>
            <a:xfrm>
              <a:off x="2150247" y="2865590"/>
              <a:ext cx="1185631" cy="74101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6" name="Google Shape;666;p86"/>
            <p:cNvSpPr txBox="1"/>
            <p:nvPr/>
          </p:nvSpPr>
          <p:spPr>
            <a:xfrm>
              <a:off x="2171951" y="2887294"/>
              <a:ext cx="1142223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22000" rIns="33000" bIns="22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GB" dirty="0">
                  <a:solidFill>
                    <a:srgbClr val="32373A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History</a:t>
              </a:r>
              <a:endParaRPr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7" name="Google Shape;667;p86"/>
            <p:cNvSpPr/>
            <p:nvPr/>
          </p:nvSpPr>
          <p:spPr>
            <a:xfrm>
              <a:off x="3706388" y="86766"/>
              <a:ext cx="1600200" cy="741019"/>
            </a:xfrm>
            <a:prstGeom prst="roundRect">
              <a:avLst>
                <a:gd name="adj" fmla="val 10000"/>
              </a:avLst>
            </a:prstGeom>
            <a:solidFill>
              <a:srgbClr val="16D1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8" name="Google Shape;668;p86"/>
            <p:cNvSpPr txBox="1"/>
            <p:nvPr/>
          </p:nvSpPr>
          <p:spPr>
            <a:xfrm>
              <a:off x="3728092" y="108470"/>
              <a:ext cx="1578496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67" tIns="20300" rIns="30467" bIns="203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200"/>
              </a:pPr>
              <a:r>
                <a:rPr lang="en-GB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Attributes of Household Region</a:t>
              </a:r>
              <a:endParaRPr b="1" dirty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9" name="Google Shape;669;p86"/>
            <p:cNvSpPr/>
            <p:nvPr/>
          </p:nvSpPr>
          <p:spPr>
            <a:xfrm>
              <a:off x="3854592" y="827786"/>
              <a:ext cx="148203" cy="5557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131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0" name="Google Shape;670;p86"/>
            <p:cNvSpPr/>
            <p:nvPr/>
          </p:nvSpPr>
          <p:spPr>
            <a:xfrm>
              <a:off x="4002796" y="1013041"/>
              <a:ext cx="1185631" cy="74101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1" name="Google Shape;671;p86"/>
            <p:cNvSpPr txBox="1"/>
            <p:nvPr/>
          </p:nvSpPr>
          <p:spPr>
            <a:xfrm>
              <a:off x="3977278" y="1034745"/>
              <a:ext cx="1212347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22000" rIns="33000" bIns="22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GB" dirty="0">
                  <a:solidFill>
                    <a:srgbClr val="32373A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Demographics</a:t>
              </a:r>
              <a:endParaRPr dirty="0">
                <a:solidFill>
                  <a:srgbClr val="32373A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2" name="Google Shape;672;p86"/>
            <p:cNvSpPr/>
            <p:nvPr/>
          </p:nvSpPr>
          <p:spPr>
            <a:xfrm>
              <a:off x="3854592" y="827786"/>
              <a:ext cx="148203" cy="1482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131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3" name="Google Shape;673;p86"/>
            <p:cNvSpPr/>
            <p:nvPr/>
          </p:nvSpPr>
          <p:spPr>
            <a:xfrm>
              <a:off x="4002796" y="1939314"/>
              <a:ext cx="1185631" cy="74101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4" name="Google Shape;674;p86"/>
            <p:cNvSpPr txBox="1"/>
            <p:nvPr/>
          </p:nvSpPr>
          <p:spPr>
            <a:xfrm>
              <a:off x="4024500" y="1982722"/>
              <a:ext cx="1142223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22000" rIns="33000" bIns="22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GB" dirty="0">
                  <a:solidFill>
                    <a:srgbClr val="32373A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House Price</a:t>
              </a:r>
              <a:endParaRPr dirty="0">
                <a:solidFill>
                  <a:srgbClr val="32373A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5" name="Google Shape;675;p86"/>
            <p:cNvSpPr/>
            <p:nvPr/>
          </p:nvSpPr>
          <p:spPr>
            <a:xfrm>
              <a:off x="5558938" y="86766"/>
              <a:ext cx="1578496" cy="741019"/>
            </a:xfrm>
            <a:prstGeom prst="roundRect">
              <a:avLst>
                <a:gd name="adj" fmla="val 10000"/>
              </a:avLst>
            </a:prstGeom>
            <a:solidFill>
              <a:srgbClr val="16D1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6" name="Google Shape;676;p86"/>
            <p:cNvSpPr txBox="1"/>
            <p:nvPr/>
          </p:nvSpPr>
          <p:spPr>
            <a:xfrm>
              <a:off x="5568836" y="108470"/>
              <a:ext cx="1556791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67" tIns="20300" rIns="30467" bIns="203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200"/>
              </a:pPr>
              <a:r>
                <a:rPr lang="en-GB" b="1" dirty="0">
                  <a:solidFill>
                    <a:schemeClr val="lt1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Existing &amp; Predictive Defects</a:t>
              </a:r>
              <a:endParaRPr dirty="0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7" name="Google Shape;677;p86"/>
            <p:cNvSpPr/>
            <p:nvPr/>
          </p:nvSpPr>
          <p:spPr>
            <a:xfrm>
              <a:off x="5707142" y="827786"/>
              <a:ext cx="148203" cy="5557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131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8" name="Google Shape;678;p86"/>
            <p:cNvSpPr/>
            <p:nvPr/>
          </p:nvSpPr>
          <p:spPr>
            <a:xfrm>
              <a:off x="5855346" y="1013041"/>
              <a:ext cx="1185631" cy="741019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9411"/>
              </a:srgbClr>
            </a:solidFill>
            <a:ln w="25400" cap="flat" cmpd="sng">
              <a:solidFill>
                <a:srgbClr val="3E3F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39" name="Google Shape;679;p86"/>
            <p:cNvSpPr txBox="1"/>
            <p:nvPr/>
          </p:nvSpPr>
          <p:spPr>
            <a:xfrm>
              <a:off x="5877050" y="1034745"/>
              <a:ext cx="1142223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16933" rIns="25400" bIns="16933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200"/>
              </a:pPr>
              <a:r>
                <a:rPr lang="en-GB" dirty="0">
                  <a:solidFill>
                    <a:srgbClr val="32373A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Defective Records </a:t>
              </a:r>
              <a:endParaRPr dirty="0">
                <a:solidFill>
                  <a:srgbClr val="32373A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0" name="Google Shape;680;p86"/>
            <p:cNvSpPr/>
            <p:nvPr/>
          </p:nvSpPr>
          <p:spPr>
            <a:xfrm>
              <a:off x="5707142" y="827786"/>
              <a:ext cx="148203" cy="148203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131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1" name="Google Shape;681;p86"/>
            <p:cNvSpPr/>
            <p:nvPr/>
          </p:nvSpPr>
          <p:spPr>
            <a:xfrm>
              <a:off x="5855346" y="1939315"/>
              <a:ext cx="1185631" cy="74101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5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42" name="Google Shape;682;p86"/>
            <p:cNvSpPr txBox="1"/>
            <p:nvPr/>
          </p:nvSpPr>
          <p:spPr>
            <a:xfrm>
              <a:off x="5877050" y="1961019"/>
              <a:ext cx="1142223" cy="69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22000" rIns="33000" bIns="22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GB" dirty="0">
                  <a:solidFill>
                    <a:srgbClr val="32373A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Predictive Score</a:t>
              </a:r>
              <a:endParaRPr dirty="0">
                <a:solidFill>
                  <a:srgbClr val="32373A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44" name="Google Shape;503;p80"/>
          <p:cNvSpPr txBox="1"/>
          <p:nvPr/>
        </p:nvSpPr>
        <p:spPr>
          <a:xfrm>
            <a:off x="2198016" y="162462"/>
            <a:ext cx="78939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Microsoft Yahei"/>
              </a:rPr>
              <a:t>Data Description</a:t>
            </a:r>
            <a:endParaRPr sz="3600" b="1" dirty="0">
              <a:solidFill>
                <a:srgbClr val="333739"/>
              </a:solidFill>
              <a:latin typeface="Arial" panose="020B0604020202090204" pitchFamily="34" charset="0"/>
              <a:ea typeface="Microsoft Yahei"/>
              <a:cs typeface="Arial" panose="020B0604020202090204" pitchFamily="34" charset="0"/>
              <a:sym typeface="Microsoft Yahei"/>
            </a:endParaRPr>
          </a:p>
        </p:txBody>
      </p:sp>
      <p:sp>
        <p:nvSpPr>
          <p:cNvPr id="45" name="Google Shape;581;p83"/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8</a:t>
            </a:fld>
            <a:endParaRPr lang="en-GB" dirty="0"/>
          </a:p>
        </p:txBody>
      </p:sp>
      <p:cxnSp>
        <p:nvCxnSpPr>
          <p:cNvPr id="46" name="Google Shape;442;p77"/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3F36EDA3-E756-CA4F-85ED-2CB9F47D1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Methodologies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Success Criteria | Modeling | Results | Insurance Product</a:t>
            </a:r>
          </a:p>
        </p:txBody>
      </p:sp>
      <p:pic>
        <p:nvPicPr>
          <p:cNvPr id="48" name="Google Shape;501;p44">
            <a:extLst>
              <a:ext uri="{FF2B5EF4-FFF2-40B4-BE49-F238E27FC236}">
                <a16:creationId xmlns:a16="http://schemas.microsoft.com/office/drawing/2014/main" id="{A37ABE47-7B45-9544-A36C-273490FA3D7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86;p31">
            <a:extLst>
              <a:ext uri="{FF2B5EF4-FFF2-40B4-BE49-F238E27FC236}">
                <a16:creationId xmlns:a16="http://schemas.microsoft.com/office/drawing/2014/main" id="{A8048FBD-70EC-491E-89AD-77DFD9620595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0125" y="102178"/>
            <a:ext cx="1258969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94;p31">
            <a:extLst>
              <a:ext uri="{FF2B5EF4-FFF2-40B4-BE49-F238E27FC236}">
                <a16:creationId xmlns:a16="http://schemas.microsoft.com/office/drawing/2014/main" id="{9A625CC3-4A1B-435C-B341-9410AD40B298}"/>
              </a:ext>
            </a:extLst>
          </p:cNvPr>
          <p:cNvSpPr txBox="1"/>
          <p:nvPr/>
        </p:nvSpPr>
        <p:spPr>
          <a:xfrm>
            <a:off x="2149030" y="173238"/>
            <a:ext cx="7893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3600" b="1" dirty="0">
                <a:solidFill>
                  <a:srgbClr val="33373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Feature Selection</a:t>
            </a:r>
            <a:endParaRPr sz="3600" b="1" dirty="0">
              <a:solidFill>
                <a:srgbClr val="33373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18" name="Google Shape;197;p31">
            <a:extLst>
              <a:ext uri="{FF2B5EF4-FFF2-40B4-BE49-F238E27FC236}">
                <a16:creationId xmlns:a16="http://schemas.microsoft.com/office/drawing/2014/main" id="{09D7E7A2-B2AE-4DD6-A46A-0AF2FCF440D2}"/>
              </a:ext>
            </a:extLst>
          </p:cNvPr>
          <p:cNvCxnSpPr/>
          <p:nvPr/>
        </p:nvCxnSpPr>
        <p:spPr>
          <a:xfrm>
            <a:off x="5045491" y="82783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581;p83">
            <a:extLst>
              <a:ext uri="{FF2B5EF4-FFF2-40B4-BE49-F238E27FC236}">
                <a16:creationId xmlns:a16="http://schemas.microsoft.com/office/drawing/2014/main" id="{5A534CE6-A19E-9945-A0D6-7ADF18061895}"/>
              </a:ext>
            </a:extLst>
          </p:cNvPr>
          <p:cNvSpPr txBox="1"/>
          <p:nvPr/>
        </p:nvSpPr>
        <p:spPr>
          <a:xfrm>
            <a:off x="11418134" y="64731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90204"/>
              <a:buNone/>
              <a:defRPr sz="1300" b="0" i="0" u="none" strike="noStrike" kern="1200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GB" smtClean="0"/>
              <a:t>9</a:t>
            </a:fld>
            <a:endParaRPr lang="en-GB" dirty="0"/>
          </a:p>
        </p:txBody>
      </p:sp>
      <p:pic>
        <p:nvPicPr>
          <p:cNvPr id="22" name="Google Shape;501;p44">
            <a:extLst>
              <a:ext uri="{FF2B5EF4-FFF2-40B4-BE49-F238E27FC236}">
                <a16:creationId xmlns:a16="http://schemas.microsoft.com/office/drawing/2014/main" id="{CB91A9F2-0094-5D49-9F40-7E6F4D6D19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12" t="32478" r="11401" b="21122"/>
          <a:stretch/>
        </p:blipFill>
        <p:spPr>
          <a:xfrm>
            <a:off x="10361356" y="102179"/>
            <a:ext cx="1660520" cy="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86536600-03D4-EC45-ACFA-8DDD95065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2608" y="6360808"/>
            <a:ext cx="127772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spcBef>
                <a:spcPct val="0"/>
              </a:spcBef>
            </a:pP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Business &amp; Project Overview | </a:t>
            </a:r>
            <a:r>
              <a:rPr lang="en-US" altLang="zh-CN" sz="1900" b="1" dirty="0">
                <a:solidFill>
                  <a:srgbClr val="15D16C"/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Methodologies</a:t>
            </a:r>
            <a:r>
              <a:rPr lang="en-US" altLang="zh-CN" sz="1600" dirty="0">
                <a:solidFill>
                  <a:srgbClr val="4C4C4C">
                    <a:alpha val="60000"/>
                  </a:srgbClr>
                </a:solidFill>
                <a:latin typeface="Arial" panose="020B0604020202090204" pitchFamily="34" charset="0"/>
                <a:ea typeface="Microsoft Yahei"/>
                <a:cs typeface="Arial" panose="020B0604020202090204" pitchFamily="34" charset="0"/>
                <a:sym typeface="Calibri" pitchFamily="34" charset="0"/>
              </a:rPr>
              <a:t> | Success Criteria | Modeling | Results | Insurance Product</a:t>
            </a:r>
          </a:p>
        </p:txBody>
      </p:sp>
      <p:sp>
        <p:nvSpPr>
          <p:cNvPr id="5" name="Google Shape;189;p31">
            <a:extLst>
              <a:ext uri="{FF2B5EF4-FFF2-40B4-BE49-F238E27FC236}">
                <a16:creationId xmlns:a16="http://schemas.microsoft.com/office/drawing/2014/main" id="{565CD79C-DD6B-461A-9FC1-DF7A28C710A3}"/>
              </a:ext>
            </a:extLst>
          </p:cNvPr>
          <p:cNvSpPr txBox="1"/>
          <p:nvPr/>
        </p:nvSpPr>
        <p:spPr>
          <a:xfrm>
            <a:off x="4759398" y="3604922"/>
            <a:ext cx="2705788" cy="48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0BD069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Embedded Methods</a:t>
            </a:r>
            <a:endParaRPr sz="2000" b="1" dirty="0">
              <a:solidFill>
                <a:srgbClr val="0BD069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Google Shape;189;p31">
            <a:extLst>
              <a:ext uri="{FF2B5EF4-FFF2-40B4-BE49-F238E27FC236}">
                <a16:creationId xmlns:a16="http://schemas.microsoft.com/office/drawing/2014/main" id="{360C0490-044A-4B02-AA35-6490D0AE7745}"/>
              </a:ext>
            </a:extLst>
          </p:cNvPr>
          <p:cNvSpPr txBox="1"/>
          <p:nvPr/>
        </p:nvSpPr>
        <p:spPr>
          <a:xfrm>
            <a:off x="1265687" y="3604923"/>
            <a:ext cx="2524464" cy="48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04482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Filter Methods</a:t>
            </a:r>
          </a:p>
        </p:txBody>
      </p:sp>
      <p:sp>
        <p:nvSpPr>
          <p:cNvPr id="7" name="Google Shape;189;p31">
            <a:extLst>
              <a:ext uri="{FF2B5EF4-FFF2-40B4-BE49-F238E27FC236}">
                <a16:creationId xmlns:a16="http://schemas.microsoft.com/office/drawing/2014/main" id="{A42EB311-9EED-4BE1-B700-EA0A98D922C1}"/>
              </a:ext>
            </a:extLst>
          </p:cNvPr>
          <p:cNvSpPr txBox="1"/>
          <p:nvPr/>
        </p:nvSpPr>
        <p:spPr>
          <a:xfrm>
            <a:off x="8509732" y="3604922"/>
            <a:ext cx="2524464" cy="48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000" b="1" dirty="0">
                <a:solidFill>
                  <a:srgbClr val="044824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Wrapper Methods</a:t>
            </a:r>
          </a:p>
        </p:txBody>
      </p:sp>
      <p:sp>
        <p:nvSpPr>
          <p:cNvPr id="55" name="Google Shape;190;p31">
            <a:extLst>
              <a:ext uri="{FF2B5EF4-FFF2-40B4-BE49-F238E27FC236}">
                <a16:creationId xmlns:a16="http://schemas.microsoft.com/office/drawing/2014/main" id="{3BB7CFFB-5641-47E4-922A-1E5CCC45C093}"/>
              </a:ext>
            </a:extLst>
          </p:cNvPr>
          <p:cNvSpPr txBox="1"/>
          <p:nvPr/>
        </p:nvSpPr>
        <p:spPr>
          <a:xfrm>
            <a:off x="1029614" y="4141114"/>
            <a:ext cx="2996610" cy="112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May fail to find the best subset as they do not involve training the models</a:t>
            </a:r>
            <a:endParaRPr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0" name="Google Shape;3871;p39">
            <a:extLst>
              <a:ext uri="{FF2B5EF4-FFF2-40B4-BE49-F238E27FC236}">
                <a16:creationId xmlns:a16="http://schemas.microsoft.com/office/drawing/2014/main" id="{E09A8216-0C89-45CC-BDA9-133E85489F65}"/>
              </a:ext>
            </a:extLst>
          </p:cNvPr>
          <p:cNvSpPr/>
          <p:nvPr/>
        </p:nvSpPr>
        <p:spPr>
          <a:xfrm>
            <a:off x="1973098" y="2127713"/>
            <a:ext cx="1125955" cy="1126380"/>
          </a:xfrm>
          <a:prstGeom prst="ellipse">
            <a:avLst/>
          </a:prstGeom>
          <a:solidFill>
            <a:srgbClr val="044824"/>
          </a:solidFill>
          <a:ln w="19050" cap="flat" cmpd="sng">
            <a:solidFill>
              <a:srgbClr val="0448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191;p31">
            <a:extLst>
              <a:ext uri="{FF2B5EF4-FFF2-40B4-BE49-F238E27FC236}">
                <a16:creationId xmlns:a16="http://schemas.microsoft.com/office/drawing/2014/main" id="{A0350E1E-5D19-4938-A98E-FA9258D620FA}"/>
              </a:ext>
            </a:extLst>
          </p:cNvPr>
          <p:cNvSpPr txBox="1"/>
          <p:nvPr/>
        </p:nvSpPr>
        <p:spPr>
          <a:xfrm>
            <a:off x="8581837" y="4238383"/>
            <a:ext cx="2380253" cy="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May require</a:t>
            </a:r>
          </a:p>
          <a:p>
            <a:pPr algn="ctr"/>
            <a:r>
              <a:rPr lang="en-GB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lengthy running time</a:t>
            </a:r>
            <a:endParaRPr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C9C7208-D827-4AD8-8210-0074800D1B8B}"/>
              </a:ext>
            </a:extLst>
          </p:cNvPr>
          <p:cNvGrpSpPr/>
          <p:nvPr/>
        </p:nvGrpSpPr>
        <p:grpSpPr>
          <a:xfrm>
            <a:off x="1769646" y="1927392"/>
            <a:ext cx="1524996" cy="1525572"/>
            <a:chOff x="1769645" y="2183893"/>
            <a:chExt cx="1524996" cy="1525572"/>
          </a:xfrm>
        </p:grpSpPr>
        <p:sp>
          <p:nvSpPr>
            <p:cNvPr id="47" name="Google Shape;3871;p39">
              <a:extLst>
                <a:ext uri="{FF2B5EF4-FFF2-40B4-BE49-F238E27FC236}">
                  <a16:creationId xmlns:a16="http://schemas.microsoft.com/office/drawing/2014/main" id="{9F30EFB8-8029-4C50-A2C6-85D6B8EBFB1A}"/>
                </a:ext>
              </a:extLst>
            </p:cNvPr>
            <p:cNvSpPr/>
            <p:nvPr/>
          </p:nvSpPr>
          <p:spPr>
            <a:xfrm>
              <a:off x="1769645" y="2183893"/>
              <a:ext cx="1524996" cy="1525572"/>
            </a:xfrm>
            <a:prstGeom prst="ellipse">
              <a:avLst/>
            </a:prstGeom>
            <a:noFill/>
            <a:ln w="19050" cap="flat" cmpd="sng">
              <a:solidFill>
                <a:srgbClr val="044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5" name="Graphic 64" descr="Close">
              <a:extLst>
                <a:ext uri="{FF2B5EF4-FFF2-40B4-BE49-F238E27FC236}">
                  <a16:creationId xmlns:a16="http://schemas.microsoft.com/office/drawing/2014/main" id="{C3FA985D-211E-47E1-B1EF-EA2B2B9B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25446" y="2652655"/>
              <a:ext cx="612000" cy="612000"/>
            </a:xfrm>
            <a:prstGeom prst="rect">
              <a:avLst/>
            </a:prstGeom>
          </p:spPr>
        </p:pic>
      </p:grpSp>
      <p:sp>
        <p:nvSpPr>
          <p:cNvPr id="82" name="Google Shape;3871;p39">
            <a:extLst>
              <a:ext uri="{FF2B5EF4-FFF2-40B4-BE49-F238E27FC236}">
                <a16:creationId xmlns:a16="http://schemas.microsoft.com/office/drawing/2014/main" id="{7DB61169-784D-4337-9944-693E50EAC14D}"/>
              </a:ext>
            </a:extLst>
          </p:cNvPr>
          <p:cNvSpPr/>
          <p:nvPr/>
        </p:nvSpPr>
        <p:spPr>
          <a:xfrm>
            <a:off x="5533023" y="2126988"/>
            <a:ext cx="1125955" cy="1126380"/>
          </a:xfrm>
          <a:prstGeom prst="ellipse">
            <a:avLst/>
          </a:prstGeom>
          <a:solidFill>
            <a:srgbClr val="0BD069"/>
          </a:solidFill>
          <a:ln w="19050" cap="flat" cmpd="sng">
            <a:solidFill>
              <a:srgbClr val="0BD0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3871;p39">
            <a:extLst>
              <a:ext uri="{FF2B5EF4-FFF2-40B4-BE49-F238E27FC236}">
                <a16:creationId xmlns:a16="http://schemas.microsoft.com/office/drawing/2014/main" id="{EB169AED-5172-4440-985B-B927D2454F1E}"/>
              </a:ext>
            </a:extLst>
          </p:cNvPr>
          <p:cNvSpPr/>
          <p:nvPr/>
        </p:nvSpPr>
        <p:spPr>
          <a:xfrm>
            <a:off x="9092949" y="2127713"/>
            <a:ext cx="1125955" cy="1126380"/>
          </a:xfrm>
          <a:prstGeom prst="ellipse">
            <a:avLst/>
          </a:prstGeom>
          <a:solidFill>
            <a:srgbClr val="044824"/>
          </a:solidFill>
          <a:ln w="19050" cap="flat" cmpd="sng">
            <a:solidFill>
              <a:srgbClr val="0448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4CEE48A-E647-4E82-BBF2-F70129A8474E}"/>
              </a:ext>
            </a:extLst>
          </p:cNvPr>
          <p:cNvGrpSpPr/>
          <p:nvPr/>
        </p:nvGrpSpPr>
        <p:grpSpPr>
          <a:xfrm>
            <a:off x="8897360" y="1927392"/>
            <a:ext cx="1524996" cy="1525572"/>
            <a:chOff x="8897359" y="2183893"/>
            <a:chExt cx="1524996" cy="1525572"/>
          </a:xfrm>
        </p:grpSpPr>
        <p:sp>
          <p:nvSpPr>
            <p:cNvPr id="41" name="Google Shape;3883;p39">
              <a:extLst>
                <a:ext uri="{FF2B5EF4-FFF2-40B4-BE49-F238E27FC236}">
                  <a16:creationId xmlns:a16="http://schemas.microsoft.com/office/drawing/2014/main" id="{440F3C15-A5DE-4FC0-898B-7B8BCEEB4DBE}"/>
                </a:ext>
              </a:extLst>
            </p:cNvPr>
            <p:cNvSpPr/>
            <p:nvPr/>
          </p:nvSpPr>
          <p:spPr>
            <a:xfrm>
              <a:off x="8897359" y="2183893"/>
              <a:ext cx="1524996" cy="1525572"/>
            </a:xfrm>
            <a:prstGeom prst="ellipse">
              <a:avLst/>
            </a:prstGeom>
            <a:noFill/>
            <a:ln w="19050" cap="flat" cmpd="sng">
              <a:solidFill>
                <a:srgbClr val="044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7" name="Graphic 66" descr="Close">
              <a:extLst>
                <a:ext uri="{FF2B5EF4-FFF2-40B4-BE49-F238E27FC236}">
                  <a16:creationId xmlns:a16="http://schemas.microsoft.com/office/drawing/2014/main" id="{63C0F9EB-B194-4B89-AC0F-AD1C92B00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54352" y="2652655"/>
              <a:ext cx="612000" cy="6120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82F0CF6-4C9A-4D36-8EB4-6FE9A59DB34C}"/>
              </a:ext>
            </a:extLst>
          </p:cNvPr>
          <p:cNvGrpSpPr/>
          <p:nvPr/>
        </p:nvGrpSpPr>
        <p:grpSpPr>
          <a:xfrm>
            <a:off x="5332806" y="1927712"/>
            <a:ext cx="1526388" cy="1526383"/>
            <a:chOff x="5332805" y="2184213"/>
            <a:chExt cx="1526388" cy="1526383"/>
          </a:xfrm>
        </p:grpSpPr>
        <p:sp>
          <p:nvSpPr>
            <p:cNvPr id="44" name="Google Shape;3878;p39">
              <a:extLst>
                <a:ext uri="{FF2B5EF4-FFF2-40B4-BE49-F238E27FC236}">
                  <a16:creationId xmlns:a16="http://schemas.microsoft.com/office/drawing/2014/main" id="{4DF7DA83-B66E-4243-A02D-45FD9251C5DD}"/>
                </a:ext>
              </a:extLst>
            </p:cNvPr>
            <p:cNvSpPr/>
            <p:nvPr/>
          </p:nvSpPr>
          <p:spPr>
            <a:xfrm>
              <a:off x="5332805" y="2184213"/>
              <a:ext cx="1526388" cy="1526383"/>
            </a:xfrm>
            <a:prstGeom prst="ellipse">
              <a:avLst/>
            </a:prstGeom>
            <a:noFill/>
            <a:ln w="19050" cap="flat" cmpd="sng">
              <a:solidFill>
                <a:srgbClr val="0BD0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1" name="Graphic 70" descr="Checkbox Checked">
              <a:extLst>
                <a:ext uri="{FF2B5EF4-FFF2-40B4-BE49-F238E27FC236}">
                  <a16:creationId xmlns:a16="http://schemas.microsoft.com/office/drawing/2014/main" id="{4AA2E2C6-0AB4-4EC9-955B-6CC75D548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8571" t="33333" r="30952" b="35539"/>
            <a:stretch/>
          </p:blipFill>
          <p:spPr>
            <a:xfrm>
              <a:off x="5761866" y="2701079"/>
              <a:ext cx="669865" cy="515151"/>
            </a:xfrm>
            <a:prstGeom prst="rect">
              <a:avLst/>
            </a:prstGeom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4B0C6D-7C67-4718-B7D1-B1C8B2145842}"/>
              </a:ext>
            </a:extLst>
          </p:cNvPr>
          <p:cNvCxnSpPr/>
          <p:nvPr/>
        </p:nvCxnSpPr>
        <p:spPr>
          <a:xfrm>
            <a:off x="3624944" y="2649985"/>
            <a:ext cx="1420548" cy="0"/>
          </a:xfrm>
          <a:prstGeom prst="line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9D50C05-F85F-4845-99BC-CEDFA0D69F6E}"/>
              </a:ext>
            </a:extLst>
          </p:cNvPr>
          <p:cNvCxnSpPr/>
          <p:nvPr/>
        </p:nvCxnSpPr>
        <p:spPr>
          <a:xfrm>
            <a:off x="7233395" y="2649985"/>
            <a:ext cx="1420548" cy="0"/>
          </a:xfrm>
          <a:prstGeom prst="line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92;p31">
            <a:extLst>
              <a:ext uri="{FF2B5EF4-FFF2-40B4-BE49-F238E27FC236}">
                <a16:creationId xmlns:a16="http://schemas.microsoft.com/office/drawing/2014/main" id="{2AC5DD33-AFF8-5344-803B-B0958BDBB4EB}"/>
              </a:ext>
            </a:extLst>
          </p:cNvPr>
          <p:cNvSpPr txBox="1"/>
          <p:nvPr/>
        </p:nvSpPr>
        <p:spPr>
          <a:xfrm>
            <a:off x="4823600" y="4335651"/>
            <a:ext cx="2544800" cy="9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200" dirty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Lasso</a:t>
            </a:r>
            <a:endParaRPr sz="2200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98883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4963</TotalTime>
  <Words>2125</Words>
  <Application>Microsoft Macintosh PowerPoint</Application>
  <PresentationFormat>Widescreen</PresentationFormat>
  <Paragraphs>591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等线</vt:lpstr>
      <vt:lpstr>Microsoft Yahei</vt:lpstr>
      <vt:lpstr>Microsoft Yahei</vt:lpstr>
      <vt:lpstr>Noto Sans Symbols</vt:lpstr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Holly Liu</dc:creator>
  <cp:lastModifiedBy>office</cp:lastModifiedBy>
  <cp:revision>489</cp:revision>
  <dcterms:created xsi:type="dcterms:W3CDTF">2020-07-29T14:50:08Z</dcterms:created>
  <dcterms:modified xsi:type="dcterms:W3CDTF">2020-08-15T05:22:56Z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1033-2.3.0.3826</vt:lpwstr>
  </property>
</Properties>
</file>